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charts/chart3.xml" ContentType="application/vnd.openxmlformats-officedocument.drawingml.chart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rts/style1.xml" ContentType="application/vnd.ms-office.chartstyle+xml"/>
  <Override PartName="/ppt/charts/colors1.xml" ContentType="application/vnd.ms-office.chartcolorstyle+xml"/>
  <Override PartName="/ppt/charts/style2.xml" ContentType="application/vnd.ms-office.chartstyle+xml"/>
  <Override PartName="/ppt/charts/colors2.xml" ContentType="application/vnd.ms-office.chartcolorstyle+xml"/>
  <Override PartName="/ppt/charts/style3.xml" ContentType="application/vnd.ms-office.chartstyle+xml"/>
  <Override PartName="/ppt/charts/colors3.xml" ContentType="application/vnd.ms-office.chartcolorstyl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0"/>
  </p:notesMasterIdLst>
  <p:sldIdLst>
    <p:sldId id="264" r:id="rId2"/>
    <p:sldId id="262" r:id="rId3"/>
    <p:sldId id="279" r:id="rId4"/>
    <p:sldId id="276" r:id="rId5"/>
    <p:sldId id="270" r:id="rId6"/>
    <p:sldId id="265" r:id="rId7"/>
    <p:sldId id="280" r:id="rId8"/>
    <p:sldId id="281" r:id="rId9"/>
    <p:sldId id="283" r:id="rId10"/>
    <p:sldId id="266" r:id="rId11"/>
    <p:sldId id="287" r:id="rId12"/>
    <p:sldId id="285" r:id="rId13"/>
    <p:sldId id="286" r:id="rId14"/>
    <p:sldId id="288" r:id="rId15"/>
    <p:sldId id="289" r:id="rId16"/>
    <p:sldId id="290" r:id="rId17"/>
    <p:sldId id="295" r:id="rId18"/>
    <p:sldId id="296" r:id="rId19"/>
    <p:sldId id="291" r:id="rId20"/>
    <p:sldId id="297" r:id="rId21"/>
    <p:sldId id="298" r:id="rId22"/>
    <p:sldId id="299" r:id="rId23"/>
    <p:sldId id="300" r:id="rId24"/>
    <p:sldId id="301" r:id="rId25"/>
    <p:sldId id="302" r:id="rId26"/>
    <p:sldId id="303" r:id="rId27"/>
    <p:sldId id="293" r:id="rId28"/>
    <p:sldId id="304" r:id="rId29"/>
    <p:sldId id="305" r:id="rId30"/>
    <p:sldId id="306" r:id="rId31"/>
    <p:sldId id="307" r:id="rId32"/>
    <p:sldId id="308" r:id="rId33"/>
    <p:sldId id="309" r:id="rId34"/>
    <p:sldId id="310" r:id="rId35"/>
    <p:sldId id="269" r:id="rId36"/>
    <p:sldId id="311" r:id="rId37"/>
    <p:sldId id="271" r:id="rId38"/>
    <p:sldId id="272" r:id="rId39"/>
  </p:sldIdLst>
  <p:sldSz cx="9144000" cy="5143500" type="screen16x9"/>
  <p:notesSz cx="6858000" cy="9144000"/>
  <p:embeddedFontLst>
    <p:embeddedFont>
      <p:font typeface="Copperplate Gothic Bold" panose="020E0705020206020404" pitchFamily="34" charset="0"/>
      <p:regular r:id="rId41"/>
    </p:embeddedFont>
    <p:embeddedFont>
      <p:font typeface="맑은 고딕" panose="020B0503020000020004" pitchFamily="50" charset="-127"/>
      <p:regular r:id="rId42"/>
      <p:bold r:id="rId4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장 민정" initials="장민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C3649"/>
    <a:srgbClr val="1D2137"/>
    <a:srgbClr val="E6E6E6"/>
    <a:srgbClr val="354159"/>
    <a:srgbClr val="373E67"/>
    <a:srgbClr val="2D3355"/>
    <a:srgbClr val="232741"/>
    <a:srgbClr val="3E4676"/>
    <a:srgbClr val="282D4C"/>
    <a:srgbClr val="2B47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419" autoAdjust="0"/>
    <p:restoredTop sz="86806" autoAdjust="0"/>
  </p:normalViewPr>
  <p:slideViewPr>
    <p:cSldViewPr showGuides="1">
      <p:cViewPr>
        <p:scale>
          <a:sx n="100" d="100"/>
          <a:sy n="100" d="100"/>
        </p:scale>
        <p:origin x="-36" y="-44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37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2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3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1.fntdata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Style" Target="style1.xml"/><Relationship Id="rId2" Type="http://schemas.microsoft.com/office/2011/relationships/chartColorStyle" Target="colors1.xml"/><Relationship Id="rId1" Type="http://schemas.openxmlformats.org/officeDocument/2006/relationships/package" Target="../embeddings/Microsoft_Excel_Worksheet1.xlsx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Style" Target="style2.xml"/><Relationship Id="rId2" Type="http://schemas.microsoft.com/office/2011/relationships/chartColorStyle" Target="colors2.xml"/><Relationship Id="rId1" Type="http://schemas.openxmlformats.org/officeDocument/2006/relationships/package" Target="../embeddings/Microsoft_Excel_Worksheet2.xlsx"/></Relationships>
</file>

<file path=ppt/charts/_rels/chart3.xml.rels><?xml version="1.0" encoding="UTF-8" standalone="yes"?>
<Relationships xmlns="http://schemas.openxmlformats.org/package/2006/relationships"><Relationship Id="rId3" Type="http://schemas.microsoft.com/office/2011/relationships/chartStyle" Target="style3.xml"/><Relationship Id="rId2" Type="http://schemas.microsoft.com/office/2011/relationships/chartColorStyle" Target="colors3.xml"/><Relationship Id="rId1" Type="http://schemas.openxmlformats.org/officeDocument/2006/relationships/package" Target="../embeddings/Microsoft_Excel_Worksheet3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국내 e스포츠 산업 규모 추이(2014~2018)</c:v>
                </c:pt>
              </c:strCache>
            </c:strRef>
          </c:tx>
          <c:spPr>
            <a:solidFill>
              <a:srgbClr val="2C3649"/>
            </a:solidFill>
            <a:ln>
              <a:noFill/>
            </a:ln>
            <a:effectLst/>
          </c:spPr>
          <c:invertIfNegative val="0"/>
          <c:dPt>
            <c:idx val="4"/>
            <c:invertIfNegative val="0"/>
            <c:bubble3D val="0"/>
            <c:spPr>
              <a:solidFill>
                <a:srgbClr val="1D2137"/>
              </a:soli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08F5-43DF-A7F7-41D236C29D13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bg1"/>
                    </a:solidFill>
                    <a:latin typeface="a옛날목욕탕L" panose="02020600000000000000" pitchFamily="18" charset="-127"/>
                    <a:ea typeface="a옛날목욕탕L" panose="02020600000000000000" pitchFamily="18" charset="-127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602.70000000000005</c:v>
                </c:pt>
                <c:pt idx="1">
                  <c:v>722.9</c:v>
                </c:pt>
                <c:pt idx="2">
                  <c:v>933.4</c:v>
                </c:pt>
                <c:pt idx="3">
                  <c:v>973</c:v>
                </c:pt>
                <c:pt idx="4">
                  <c:v>1138.5999999999999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08F5-43DF-A7F7-41D236C29D1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0"/>
        <c:overlap val="-27"/>
        <c:axId val="342264832"/>
        <c:axId val="178354368"/>
      </c:barChart>
      <c:catAx>
        <c:axId val="3422648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  <a:cs typeface="+mn-cs"/>
              </a:defRPr>
            </a:pPr>
            <a:endParaRPr lang="ko-KR"/>
          </a:p>
        </c:txPr>
        <c:crossAx val="178354368"/>
        <c:crosses val="autoZero"/>
        <c:auto val="1"/>
        <c:lblAlgn val="ctr"/>
        <c:lblOffset val="100"/>
        <c:noMultiLvlLbl val="0"/>
      </c:catAx>
      <c:valAx>
        <c:axId val="178354368"/>
        <c:scaling>
          <c:orientation val="minMax"/>
          <c:max val="1200"/>
        </c:scaling>
        <c:delete val="0"/>
        <c:axPos val="l"/>
        <c:majorGridlines>
          <c:spPr>
            <a:ln w="9525" cap="flat" cmpd="sng" algn="ctr">
              <a:solidFill>
                <a:schemeClr val="bg1">
                  <a:lumMod val="85000"/>
                </a:schemeClr>
              </a:solidFill>
              <a:round/>
            </a:ln>
            <a:effectLst/>
          </c:spPr>
        </c:majorGridlines>
        <c:numFmt formatCode="#,##0_);[Red]\(#,##0\)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  <a:cs typeface="+mn-cs"/>
              </a:defRPr>
            </a:pPr>
            <a:endParaRPr lang="ko-KR"/>
          </a:p>
        </c:txPr>
        <c:crossAx val="34226483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ko-KR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0107006981057668"/>
          <c:y val="0.12663424814091109"/>
          <c:w val="0.57177696579573811"/>
          <c:h val="0.79082381287691139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spPr>
            <a:ln>
              <a:noFill/>
            </a:ln>
          </c:spPr>
          <c:explosion val="1"/>
          <c:dPt>
            <c:idx val="0"/>
            <c:bubble3D val="0"/>
            <c:spPr>
              <a:solidFill>
                <a:srgbClr val="373E67"/>
              </a:solidFill>
              <a:ln w="19050"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080E-41C4-9013-4DBE2B866E9D}"/>
              </c:ext>
            </c:extLst>
          </c:dPt>
          <c:dPt>
            <c:idx val="1"/>
            <c:bubble3D val="0"/>
            <c:spPr>
              <a:solidFill>
                <a:srgbClr val="354159"/>
              </a:solidFill>
              <a:ln w="19050"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080E-41C4-9013-4DBE2B866E9D}"/>
              </c:ext>
            </c:extLst>
          </c:dPt>
          <c:dPt>
            <c:idx val="2"/>
            <c:bubble3D val="0"/>
            <c:spPr>
              <a:solidFill>
                <a:srgbClr val="1D2137"/>
              </a:solidFill>
              <a:ln w="19050"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080E-41C4-9013-4DBE2B866E9D}"/>
              </c:ext>
            </c:extLst>
          </c:dPt>
          <c:dPt>
            <c:idx val="3"/>
            <c:bubble3D val="0"/>
            <c:spPr>
              <a:solidFill>
                <a:srgbClr val="2D3355"/>
              </a:solidFill>
              <a:ln w="19050"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7-080E-41C4-9013-4DBE2B866E9D}"/>
              </c:ext>
            </c:extLst>
          </c:dPt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bg1"/>
                    </a:solidFill>
                    <a:latin typeface="a옛날목욕탕L" panose="02020600000000000000" pitchFamily="18" charset="-127"/>
                    <a:ea typeface="a옛날목욕탕L" panose="02020600000000000000" pitchFamily="18" charset="-127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 xmlns:c16r2="http://schemas.microsoft.com/office/drawing/2015/06/chart"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상금규모</c:v>
                </c:pt>
                <c:pt idx="1">
                  <c:v>게임단 예산</c:v>
                </c:pt>
                <c:pt idx="2">
                  <c:v>방송분야 매출(453억원)</c:v>
                </c:pt>
                <c:pt idx="3">
                  <c:v>스트리밍(255억원)</c:v>
                </c:pt>
              </c:strCache>
            </c:strRef>
          </c:cat>
          <c:val>
            <c:numRef>
              <c:f>Sheet1!$B$2:$B$5</c:f>
              <c:numCache>
                <c:formatCode>0.00%</c:formatCode>
                <c:ptCount val="4"/>
                <c:pt idx="0">
                  <c:v>5.7000000000000016E-2</c:v>
                </c:pt>
                <c:pt idx="1">
                  <c:v>0.32100000000000012</c:v>
                </c:pt>
                <c:pt idx="2">
                  <c:v>0.39800000000000013</c:v>
                </c:pt>
                <c:pt idx="3">
                  <c:v>0.224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8-080E-41C4-9013-4DBE2B866E9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0"/>
      </c:doughnutChart>
      <c:spPr>
        <a:noFill/>
        <a:ln>
          <a:noFill/>
        </a:ln>
        <a:effectLst/>
      </c:spPr>
    </c:plotArea>
    <c:plotVisOnly val="1"/>
    <c:dispBlanksAs val="zero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spc="0" baseline="0">
                <a:solidFill>
                  <a:schemeClr val="tx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  <a:cs typeface="+mn-cs"/>
              </a:defRPr>
            </a:pPr>
            <a:r>
              <a:rPr lang="en-US" altLang="ko-KR" sz="1600" dirty="0" err="1">
                <a:latin typeface="a옛날목욕탕L" panose="02020600000000000000" pitchFamily="18" charset="-127"/>
                <a:ea typeface="a옛날목욕탕L" panose="02020600000000000000" pitchFamily="18" charset="-127"/>
              </a:rPr>
              <a:t>RandomForest</a:t>
            </a:r>
            <a:r>
              <a:rPr lang="en-US" altLang="ko-KR" sz="16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Progress</a:t>
            </a: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Starcraft 2 RandomForest</c:v>
                </c:pt>
              </c:strCache>
            </c:strRef>
          </c:tx>
          <c:spPr>
            <a:solidFill>
              <a:srgbClr val="2C3649"/>
            </a:solidFill>
            <a:ln>
              <a:noFill/>
            </a:ln>
            <a:effectLst/>
          </c:spPr>
          <c:invertIfNegative val="0"/>
          <c:dPt>
            <c:idx val="5"/>
            <c:invertIfNegative val="0"/>
            <c:bubble3D val="0"/>
            <c:spPr>
              <a:solidFill>
                <a:srgbClr val="1D2137"/>
              </a:soli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4-A1E7-496F-9AFA-2F3F490B51F4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bg1"/>
                    </a:solidFill>
                    <a:latin typeface="a옛날목욕탕L" panose="02020600000000000000" pitchFamily="18" charset="-127"/>
                    <a:ea typeface="a옛날목욕탕L" panose="02020600000000000000" pitchFamily="18" charset="-127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Count</c:v>
                </c:pt>
                <c:pt idx="1">
                  <c:v>Recon</c:v>
                </c:pt>
                <c:pt idx="2">
                  <c:v>TimeWeight</c:v>
                </c:pt>
                <c:pt idx="3">
                  <c:v>TimeGap</c:v>
                </c:pt>
                <c:pt idx="4">
                  <c:v>Serogop</c:v>
                </c:pt>
                <c:pt idx="5">
                  <c:v>Attack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53.905000000000001</c:v>
                </c:pt>
                <c:pt idx="1">
                  <c:v>54.454999999999998</c:v>
                </c:pt>
                <c:pt idx="2">
                  <c:v>54.44</c:v>
                </c:pt>
                <c:pt idx="3">
                  <c:v>56.019000000000005</c:v>
                </c:pt>
                <c:pt idx="4">
                  <c:v>56.847999999999999</c:v>
                </c:pt>
                <c:pt idx="5">
                  <c:v>55.479000000000006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A1E7-496F-9AFA-2F3F490B51F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0"/>
        <c:overlap val="-27"/>
        <c:axId val="241198592"/>
        <c:axId val="209672384"/>
      </c:barChart>
      <c:catAx>
        <c:axId val="2411985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  <a:cs typeface="+mn-cs"/>
              </a:defRPr>
            </a:pPr>
            <a:endParaRPr lang="ko-KR"/>
          </a:p>
        </c:txPr>
        <c:crossAx val="209672384"/>
        <c:crosses val="autoZero"/>
        <c:auto val="1"/>
        <c:lblAlgn val="ctr"/>
        <c:lblOffset val="100"/>
        <c:noMultiLvlLbl val="0"/>
      </c:catAx>
      <c:valAx>
        <c:axId val="209672384"/>
        <c:scaling>
          <c:orientation val="minMax"/>
          <c:max val="57"/>
          <c:min val="50"/>
        </c:scaling>
        <c:delete val="0"/>
        <c:axPos val="l"/>
        <c:majorGridlines>
          <c:spPr>
            <a:ln w="9525" cap="flat" cmpd="sng" algn="ctr">
              <a:solidFill>
                <a:schemeClr val="bg1">
                  <a:lumMod val="85000"/>
                </a:schemeClr>
              </a:solidFill>
              <a:round/>
            </a:ln>
            <a:effectLst/>
          </c:spPr>
        </c:majorGridlines>
        <c:numFmt formatCode="#,##0_);[Red]\(#,##0\)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  <a:cs typeface="+mn-cs"/>
              </a:defRPr>
            </a:pPr>
            <a:endParaRPr lang="ko-KR"/>
          </a:p>
        </c:txPr>
        <c:crossAx val="24119859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ko-KR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E7C35A-FD42-4B86-8EBB-EAF0FE553F1C}" type="datetimeFigureOut">
              <a:rPr lang="ko-KR" altLang="en-US" smtClean="0"/>
              <a:pPr/>
              <a:t>2020-11-12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75E35F-EB80-4B8C-89EA-065CA3ABE32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70473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지금부터 </a:t>
            </a:r>
            <a:r>
              <a:rPr lang="en-US" altLang="ko-KR" dirty="0" smtClean="0"/>
              <a:t>‘</a:t>
            </a:r>
            <a:r>
              <a:rPr lang="ko-KR" altLang="en-US" dirty="0" err="1" smtClean="0"/>
              <a:t>스타할</a:t>
            </a:r>
            <a:r>
              <a:rPr lang="ko-KR" altLang="en-US" dirty="0" smtClean="0"/>
              <a:t> 줄 몰라요</a:t>
            </a:r>
            <a:r>
              <a:rPr lang="en-US" altLang="ko-KR" dirty="0" smtClean="0"/>
              <a:t>’</a:t>
            </a:r>
            <a:r>
              <a:rPr lang="ko-KR" altLang="en-US" dirty="0" smtClean="0"/>
              <a:t>조의 발표를 시작하도록 하겠습니다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75E35F-EB80-4B8C-89EA-065CA3ABE32E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16386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event</a:t>
            </a:r>
            <a:r>
              <a:rPr lang="ko-KR" altLang="en-US" dirty="0" smtClean="0"/>
              <a:t>로 묶여있던 명목 변수들을 </a:t>
            </a:r>
            <a:r>
              <a:rPr lang="ko-KR" altLang="en-US" dirty="0" err="1" smtClean="0"/>
              <a:t>컬럼으로</a:t>
            </a:r>
            <a:r>
              <a:rPr lang="ko-KR" altLang="en-US" dirty="0" smtClean="0"/>
              <a:t> 올려서 한 게임 당 각 </a:t>
            </a:r>
            <a:r>
              <a:rPr lang="en-US" altLang="ko-KR" dirty="0" smtClean="0"/>
              <a:t>player</a:t>
            </a:r>
            <a:r>
              <a:rPr lang="ko-KR" altLang="en-US" dirty="0" smtClean="0"/>
              <a:t>의 행동의 합을 구하였고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75E35F-EB80-4B8C-89EA-065CA3ABE32E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87665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random forest</a:t>
            </a:r>
            <a:r>
              <a:rPr lang="ko-KR" altLang="en-US" dirty="0" smtClean="0"/>
              <a:t>를 적용하여 </a:t>
            </a:r>
            <a:r>
              <a:rPr lang="en-US" altLang="ko-KR" dirty="0" smtClean="0"/>
              <a:t>53%</a:t>
            </a:r>
            <a:r>
              <a:rPr lang="ko-KR" altLang="en-US" dirty="0" smtClean="0"/>
              <a:t>의 예측력을 얻어냈습니다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랜덤 </a:t>
            </a:r>
            <a:r>
              <a:rPr lang="ko-KR" altLang="en-US" dirty="0" err="1" smtClean="0"/>
              <a:t>포레스트를</a:t>
            </a:r>
            <a:r>
              <a:rPr lang="ko-KR" altLang="en-US" dirty="0" smtClean="0"/>
              <a:t> 선정한 이유는 다른 모델에 비해 일반화하기 쉽고 성능이 좋아서 선정하게 되었기 때문입니다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예측력이 낮다고 생각되는 이유는 경기의 초반 내용이라 선수들 대부분이 비슷한 건물 수와 </a:t>
            </a:r>
            <a:r>
              <a:rPr lang="ko-KR" altLang="en-US" dirty="0" err="1" smtClean="0"/>
              <a:t>유닛</a:t>
            </a:r>
            <a:r>
              <a:rPr lang="ko-KR" altLang="en-US" dirty="0" smtClean="0"/>
              <a:t> 수를 뽑았기 때문이라고 생각되어 이번에는 경기의 초반이라는 점에 집중하여 새로운 가설을 세웠습니다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75E35F-EB80-4B8C-89EA-065CA3ABE32E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91742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둘째</a:t>
            </a:r>
            <a:r>
              <a:rPr lang="en-US" altLang="ko-KR" dirty="0" smtClean="0"/>
              <a:t>, </a:t>
            </a:r>
            <a:r>
              <a:rPr lang="ko-KR" altLang="en-US" dirty="0" smtClean="0"/>
              <a:t>지피지기</a:t>
            </a:r>
            <a:r>
              <a:rPr lang="en-US" altLang="ko-KR" dirty="0" smtClean="0"/>
              <a:t>. </a:t>
            </a:r>
            <a:r>
              <a:rPr lang="ko-KR" altLang="en-US" dirty="0" smtClean="0"/>
              <a:t>정찰을 많이 할수록 정보가 많아 유리하다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정찰은 모든 전략 게임에 중요한 역할을 합니다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err="1" smtClean="0"/>
              <a:t>롤의</a:t>
            </a:r>
            <a:r>
              <a:rPr lang="ko-KR" altLang="en-US" dirty="0" smtClean="0"/>
              <a:t> 경우에는 </a:t>
            </a:r>
            <a:r>
              <a:rPr lang="ko-KR" altLang="en-US" dirty="0" err="1" smtClean="0"/>
              <a:t>와드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오버워치의</a:t>
            </a:r>
            <a:r>
              <a:rPr lang="ko-KR" altLang="en-US" dirty="0" smtClean="0"/>
              <a:t> 경우에는 사운드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스타크래프트의</a:t>
            </a:r>
            <a:r>
              <a:rPr lang="ko-KR" altLang="en-US" dirty="0" smtClean="0"/>
              <a:t> 경우에는 일꾼을 움직여 상대 진영을 찾아내는 것이 정찰이라고 할 수 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75E35F-EB80-4B8C-89EA-065CA3ABE32E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8107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각 플레이어의 첫 번째 </a:t>
            </a:r>
            <a:r>
              <a:rPr lang="en-US" altLang="ko-KR" dirty="0" smtClean="0"/>
              <a:t>camera </a:t>
            </a:r>
            <a:r>
              <a:rPr lang="ko-KR" altLang="en-US" dirty="0" smtClean="0"/>
              <a:t>좌표를 본인 좌표로 가정하고 상대방 </a:t>
            </a:r>
            <a:r>
              <a:rPr lang="en-US" altLang="ko-KR" dirty="0" smtClean="0"/>
              <a:t>camera </a:t>
            </a:r>
            <a:r>
              <a:rPr lang="ko-KR" altLang="en-US" dirty="0" smtClean="0"/>
              <a:t>좌표 기록 중에서 상대방 좌표가 있다면 </a:t>
            </a:r>
            <a:r>
              <a:rPr lang="en-US" altLang="ko-KR" dirty="0" smtClean="0"/>
              <a:t>+1</a:t>
            </a:r>
            <a:r>
              <a:rPr lang="ko-KR" altLang="en-US" dirty="0" smtClean="0"/>
              <a:t>을 하는 방식으로 계산했습니다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하지만 상대방 좌표를 정확히 일의 자리 단위까지 찍어서 볼 수는 없기에 </a:t>
            </a:r>
            <a:r>
              <a:rPr lang="en-US" altLang="ko-KR" dirty="0" err="1" smtClean="0"/>
              <a:t>trunc</a:t>
            </a:r>
            <a:r>
              <a:rPr lang="en-US" altLang="ko-KR" dirty="0" smtClean="0"/>
              <a:t> </a:t>
            </a:r>
            <a:r>
              <a:rPr lang="ko-KR" altLang="en-US" dirty="0" smtClean="0"/>
              <a:t>함수를 사용하여 일의 자리를 버린 뒤 상대방의 첫 </a:t>
            </a:r>
            <a:r>
              <a:rPr lang="en-US" altLang="ko-KR" dirty="0" smtClean="0"/>
              <a:t>camera </a:t>
            </a:r>
            <a:r>
              <a:rPr lang="ko-KR" altLang="en-US" dirty="0" smtClean="0"/>
              <a:t>좌표와 일치하는 경우를 계산했습니다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75E35F-EB80-4B8C-89EA-065CA3ABE32E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71750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이 결과들을 </a:t>
            </a:r>
            <a:r>
              <a:rPr lang="en-US" altLang="ko-KR" dirty="0" smtClean="0"/>
              <a:t>recon </a:t>
            </a:r>
            <a:r>
              <a:rPr lang="ko-KR" altLang="en-US" dirty="0" err="1" smtClean="0"/>
              <a:t>컬럼에</a:t>
            </a:r>
            <a:r>
              <a:rPr lang="ko-KR" altLang="en-US" dirty="0" smtClean="0"/>
              <a:t> 추가하여 </a:t>
            </a:r>
            <a:r>
              <a:rPr lang="en-US" altLang="ko-KR" dirty="0" smtClean="0"/>
              <a:t>random forest</a:t>
            </a:r>
            <a:r>
              <a:rPr lang="ko-KR" altLang="en-US" dirty="0" smtClean="0"/>
              <a:t>를 적용하였을 때 전보다 </a:t>
            </a:r>
            <a:r>
              <a:rPr lang="en-US" altLang="ko-KR" dirty="0" smtClean="0"/>
              <a:t>1% </a:t>
            </a:r>
            <a:r>
              <a:rPr lang="ko-KR" altLang="en-US" dirty="0" smtClean="0"/>
              <a:t>상승한 </a:t>
            </a:r>
            <a:r>
              <a:rPr lang="en-US" altLang="ko-KR" dirty="0" smtClean="0"/>
              <a:t>54%</a:t>
            </a:r>
            <a:r>
              <a:rPr lang="ko-KR" altLang="en-US" dirty="0" smtClean="0"/>
              <a:t>의 예측력을 얻어냈습니다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지금까지는 </a:t>
            </a:r>
            <a:r>
              <a:rPr lang="en-US" altLang="ko-KR" dirty="0" smtClean="0"/>
              <a:t>event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event contents</a:t>
            </a:r>
            <a:r>
              <a:rPr lang="ko-KR" altLang="en-US" dirty="0" smtClean="0"/>
              <a:t>에 중점을 두고 분석했습니다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더 높은 예측력을 위해 더 가공할 수 있는 것이 무엇일까 생각했고 </a:t>
            </a:r>
            <a:r>
              <a:rPr lang="en-US" altLang="ko-KR" dirty="0" smtClean="0"/>
              <a:t>time </a:t>
            </a:r>
            <a:r>
              <a:rPr lang="ko-KR" altLang="en-US" dirty="0" err="1" smtClean="0"/>
              <a:t>컬럼을</a:t>
            </a:r>
            <a:r>
              <a:rPr lang="ko-KR" altLang="en-US" dirty="0" smtClean="0"/>
              <a:t> 쓰기로 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75E35F-EB80-4B8C-89EA-065CA3ABE32E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52556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세번째</a:t>
            </a:r>
            <a:r>
              <a:rPr lang="en-US" altLang="ko-KR" dirty="0" smtClean="0"/>
              <a:t>, "</a:t>
            </a:r>
            <a:r>
              <a:rPr lang="ko-KR" altLang="en-US" dirty="0" err="1" smtClean="0"/>
              <a:t>근자득지</a:t>
            </a:r>
            <a:r>
              <a:rPr lang="en-US" altLang="ko-KR" dirty="0" smtClean="0"/>
              <a:t>" </a:t>
            </a:r>
            <a:r>
              <a:rPr lang="ko-KR" altLang="en-US" dirty="0" smtClean="0"/>
              <a:t>더 빨리 생산하고 건축할 수록 유리하다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75E35F-EB80-4B8C-89EA-065CA3ABE32E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9216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게임당 전체 시간을 </a:t>
            </a:r>
            <a:r>
              <a:rPr lang="en-US" altLang="ko-KR" dirty="0" smtClean="0"/>
              <a:t>4</a:t>
            </a:r>
            <a:r>
              <a:rPr lang="ko-KR" altLang="en-US" dirty="0" smtClean="0"/>
              <a:t>등분 한 뒤 </a:t>
            </a:r>
            <a:r>
              <a:rPr lang="ko-KR" altLang="en-US" dirty="0" err="1" smtClean="0"/>
              <a:t>첫번째</a:t>
            </a:r>
            <a:r>
              <a:rPr lang="ko-KR" altLang="en-US" dirty="0" smtClean="0"/>
              <a:t> 구간부터 </a:t>
            </a:r>
            <a:r>
              <a:rPr lang="en-US" altLang="ko-KR" dirty="0" smtClean="0"/>
              <a:t>0.4, 0.3, 0.2, 0.1 </a:t>
            </a:r>
            <a:r>
              <a:rPr lang="ko-KR" altLang="en-US" dirty="0" smtClean="0"/>
              <a:t>값으로 가중치를 주었습니다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이렇게 곱한 이유는 행동과 선택을 빠른 시간 내에 할 수록 승리 요인에 영향을 줄 것이라고 생각했기 때문입니다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75E35F-EB80-4B8C-89EA-065CA3ABE32E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077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다음으로는 변수 중요도로 뽑힌 </a:t>
            </a:r>
            <a:r>
              <a:rPr lang="en-US" altLang="ko-KR" dirty="0" smtClean="0"/>
              <a:t>4</a:t>
            </a:r>
            <a:r>
              <a:rPr lang="ko-KR" altLang="en-US" dirty="0" smtClean="0"/>
              <a:t>개의 중요 </a:t>
            </a:r>
            <a:r>
              <a:rPr lang="ko-KR" altLang="en-US" dirty="0" err="1" smtClean="0"/>
              <a:t>컬럼인</a:t>
            </a:r>
            <a:r>
              <a:rPr lang="ko-KR" altLang="en-US" dirty="0" smtClean="0"/>
              <a:t> </a:t>
            </a:r>
            <a:r>
              <a:rPr lang="en-US" altLang="ko-KR" dirty="0" smtClean="0"/>
              <a:t>Ability, Camera, Selection, Right Click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count </a:t>
            </a:r>
            <a:r>
              <a:rPr lang="ko-KR" altLang="en-US" dirty="0" smtClean="0"/>
              <a:t>수에 똑같이 </a:t>
            </a:r>
            <a:r>
              <a:rPr lang="en-US" altLang="ko-KR" dirty="0" smtClean="0"/>
              <a:t>0.4, 0.3, 0.2, 0.1 </a:t>
            </a:r>
            <a:r>
              <a:rPr lang="ko-KR" altLang="en-US" dirty="0" smtClean="0"/>
              <a:t>순으로 가중치를 곱하였습니다</a:t>
            </a:r>
            <a:r>
              <a:rPr lang="en-US" altLang="ko-KR" dirty="0" smtClean="0"/>
              <a:t>. Ability</a:t>
            </a:r>
            <a:r>
              <a:rPr lang="ko-KR" altLang="en-US" dirty="0" smtClean="0"/>
              <a:t>를 가장 중요한 행동으로 생각했기 때문입니다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75E35F-EB80-4B8C-89EA-065CA3ABE32E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091783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마지막으로 저 둘을 곱한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즉 </a:t>
            </a:r>
            <a:r>
              <a:rPr lang="ko-KR" altLang="en-US" dirty="0" err="1" smtClean="0"/>
              <a:t>시간별</a:t>
            </a:r>
            <a:r>
              <a:rPr lang="ko-KR" altLang="en-US" dirty="0" smtClean="0"/>
              <a:t> 가중치 </a:t>
            </a:r>
            <a:r>
              <a:rPr lang="ko-KR" altLang="en-US" dirty="0" err="1" smtClean="0"/>
              <a:t>행동별</a:t>
            </a:r>
            <a:r>
              <a:rPr lang="ko-KR" altLang="en-US" dirty="0" smtClean="0"/>
              <a:t> 가중치를 모두 준 새로운 </a:t>
            </a:r>
            <a:r>
              <a:rPr lang="ko-KR" altLang="en-US" dirty="0" err="1" smtClean="0"/>
              <a:t>컬럼을</a:t>
            </a:r>
            <a:r>
              <a:rPr lang="ko-KR" altLang="en-US" dirty="0" smtClean="0"/>
              <a:t> 만들었습니다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75E35F-EB80-4B8C-89EA-065CA3ABE32E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89316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전에 구한 </a:t>
            </a:r>
            <a:r>
              <a:rPr lang="en-US" altLang="ko-KR" dirty="0" smtClean="0"/>
              <a:t>count, recon, </a:t>
            </a:r>
            <a:r>
              <a:rPr lang="ko-KR" altLang="en-US" dirty="0" smtClean="0"/>
              <a:t>방금 구한 </a:t>
            </a:r>
            <a:r>
              <a:rPr lang="en-US" altLang="ko-KR" dirty="0" smtClean="0"/>
              <a:t>time weight</a:t>
            </a:r>
            <a:r>
              <a:rPr lang="ko-KR" altLang="en-US" dirty="0" smtClean="0"/>
              <a:t>를 추가해 </a:t>
            </a:r>
            <a:r>
              <a:rPr lang="en-US" altLang="ko-KR" dirty="0" smtClean="0"/>
              <a:t>RF</a:t>
            </a:r>
            <a:r>
              <a:rPr lang="ko-KR" altLang="en-US" dirty="0" smtClean="0"/>
              <a:t>를 돌린 결과 </a:t>
            </a:r>
            <a:r>
              <a:rPr lang="en-US" altLang="ko-KR" dirty="0" smtClean="0"/>
              <a:t>54.4%</a:t>
            </a:r>
            <a:r>
              <a:rPr lang="ko-KR" altLang="en-US" dirty="0" smtClean="0"/>
              <a:t>의 예측력을 얻었습니다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하지만 여전히 예측력은 </a:t>
            </a:r>
            <a:r>
              <a:rPr lang="en-US" altLang="ko-KR" dirty="0" smtClean="0"/>
              <a:t>50%</a:t>
            </a:r>
            <a:r>
              <a:rPr lang="ko-KR" altLang="en-US" dirty="0" smtClean="0"/>
              <a:t>대를 넘지 못해 </a:t>
            </a:r>
            <a:r>
              <a:rPr lang="en-US" altLang="ko-KR" dirty="0" smtClean="0"/>
              <a:t>TIME </a:t>
            </a:r>
            <a:r>
              <a:rPr lang="ko-KR" altLang="en-US" dirty="0" err="1" smtClean="0"/>
              <a:t>컬럼을</a:t>
            </a:r>
            <a:r>
              <a:rPr lang="ko-KR" altLang="en-US" dirty="0" smtClean="0"/>
              <a:t> 더 활용해보기로 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75E35F-EB80-4B8C-89EA-065CA3ABE32E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3525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발표는 프로젝트 소개</a:t>
            </a:r>
            <a:r>
              <a:rPr lang="en-US" altLang="ko-KR" dirty="0" smtClean="0"/>
              <a:t>, </a:t>
            </a:r>
            <a:r>
              <a:rPr lang="ko-KR" altLang="en-US" dirty="0" smtClean="0"/>
              <a:t>데이터 소개</a:t>
            </a:r>
            <a:r>
              <a:rPr lang="en-US" altLang="ko-KR" dirty="0" smtClean="0"/>
              <a:t>, </a:t>
            </a:r>
            <a:r>
              <a:rPr lang="ko-KR" altLang="en-US" dirty="0" smtClean="0"/>
              <a:t>변수 연구</a:t>
            </a:r>
            <a:r>
              <a:rPr lang="en-US" altLang="ko-KR" dirty="0" smtClean="0"/>
              <a:t>, </a:t>
            </a:r>
            <a:r>
              <a:rPr lang="ko-KR" altLang="en-US" dirty="0" smtClean="0"/>
              <a:t>모델링</a:t>
            </a:r>
            <a:r>
              <a:rPr lang="en-US" altLang="ko-KR" dirty="0" smtClean="0"/>
              <a:t>, </a:t>
            </a:r>
            <a:r>
              <a:rPr lang="ko-KR" altLang="en-US" dirty="0" smtClean="0"/>
              <a:t>결론</a:t>
            </a:r>
            <a:r>
              <a:rPr lang="en-US" altLang="ko-KR" dirty="0" smtClean="0"/>
              <a:t>, Q&amp;A </a:t>
            </a:r>
            <a:r>
              <a:rPr lang="ko-KR" altLang="en-US" dirty="0" smtClean="0"/>
              <a:t>순서로 진행하겠습니다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75E35F-EB80-4B8C-89EA-065CA3ABE32E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453477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네번째</a:t>
            </a:r>
            <a:r>
              <a:rPr lang="en-US" altLang="ko-KR" dirty="0" smtClean="0"/>
              <a:t>, "</a:t>
            </a:r>
            <a:r>
              <a:rPr lang="ko-KR" altLang="en-US" dirty="0" smtClean="0"/>
              <a:t>동가홍상</a:t>
            </a:r>
            <a:r>
              <a:rPr lang="en-US" altLang="ko-KR" dirty="0" smtClean="0"/>
              <a:t>" </a:t>
            </a:r>
            <a:r>
              <a:rPr lang="ko-KR" altLang="en-US" dirty="0" err="1" smtClean="0"/>
              <a:t>유닛의</a:t>
            </a:r>
            <a:r>
              <a:rPr lang="ko-KR" altLang="en-US" dirty="0" smtClean="0"/>
              <a:t> 효율성이 높을 수록 유리하다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75E35F-EB80-4B8C-89EA-065CA3ABE32E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14777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각 </a:t>
            </a:r>
            <a:r>
              <a:rPr lang="ko-KR" altLang="en-US" dirty="0" err="1" smtClean="0"/>
              <a:t>종족별로</a:t>
            </a:r>
            <a:r>
              <a:rPr lang="ko-KR" altLang="en-US" dirty="0" smtClean="0"/>
              <a:t> 자원 대비 인구 수가 비슷한 </a:t>
            </a:r>
            <a:r>
              <a:rPr lang="ko-KR" altLang="en-US" dirty="0" err="1" smtClean="0"/>
              <a:t>유닛을</a:t>
            </a:r>
            <a:r>
              <a:rPr lang="ko-KR" altLang="en-US" dirty="0" smtClean="0"/>
              <a:t> 묶었습니다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75E35F-EB80-4B8C-89EA-065CA3ABE32E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68377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각 </a:t>
            </a:r>
            <a:r>
              <a:rPr lang="ko-KR" altLang="en-US" dirty="0" err="1" smtClean="0"/>
              <a:t>유닛의</a:t>
            </a:r>
            <a:r>
              <a:rPr lang="ko-KR" altLang="en-US" dirty="0" smtClean="0"/>
              <a:t> 생산 시간차를 구하여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75E35F-EB80-4B8C-89EA-065CA3ABE32E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853498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얼마나 적은 시간 내에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75E35F-EB80-4B8C-89EA-065CA3ABE32E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228370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유닛을</a:t>
            </a:r>
            <a:r>
              <a:rPr lang="ko-KR" altLang="en-US" dirty="0" smtClean="0"/>
              <a:t> 뽑았는지를 보고 싶었습니다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75E35F-EB80-4B8C-89EA-065CA3ABE32E}" type="slidenum">
              <a:rPr lang="ko-KR" altLang="en-US" smtClean="0"/>
              <a:pPr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353364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그 결과 </a:t>
            </a:r>
            <a:r>
              <a:rPr lang="en-US" altLang="ko-KR" dirty="0" smtClean="0"/>
              <a:t>56%</a:t>
            </a:r>
            <a:r>
              <a:rPr lang="ko-KR" altLang="en-US" dirty="0" smtClean="0"/>
              <a:t>의 예측력을 얻었습니다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75E35F-EB80-4B8C-89EA-065CA3ABE32E}" type="slidenum">
              <a:rPr lang="ko-KR" altLang="en-US" smtClean="0"/>
              <a:pPr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051839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다섯 번째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거거익선</a:t>
            </a:r>
            <a:r>
              <a:rPr lang="en-US" altLang="ko-KR" dirty="0" smtClean="0"/>
              <a:t>. </a:t>
            </a:r>
            <a:r>
              <a:rPr lang="ko-KR" altLang="en-US" dirty="0" err="1" smtClean="0"/>
              <a:t>타입갭</a:t>
            </a:r>
            <a:r>
              <a:rPr lang="ko-KR" altLang="en-US" dirty="0" smtClean="0"/>
              <a:t> 데이터프레임에는 한가지 오류가 있었습니다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한 번만 뽑은 </a:t>
            </a:r>
            <a:r>
              <a:rPr lang="ko-KR" altLang="en-US" dirty="0" err="1" smtClean="0"/>
              <a:t>유닛이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여러번</a:t>
            </a:r>
            <a:r>
              <a:rPr lang="ko-KR" altLang="en-US" dirty="0" smtClean="0"/>
              <a:t> 뽑은 </a:t>
            </a:r>
            <a:r>
              <a:rPr lang="ko-KR" altLang="en-US" dirty="0" err="1" smtClean="0"/>
              <a:t>유닛의</a:t>
            </a:r>
            <a:r>
              <a:rPr lang="ko-KR" altLang="en-US" dirty="0" smtClean="0"/>
              <a:t> 값보다 클 수도 있다는 것이었습니다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75E35F-EB80-4B8C-89EA-065CA3ABE32E}" type="slidenum">
              <a:rPr lang="ko-KR" altLang="en-US" smtClean="0"/>
              <a:pPr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805500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정확한 값을 위해 </a:t>
            </a:r>
            <a:r>
              <a:rPr lang="ko-KR" altLang="en-US" dirty="0" err="1" smtClean="0"/>
              <a:t>유닛별</a:t>
            </a:r>
            <a:r>
              <a:rPr lang="ko-KR" altLang="en-US" dirty="0" smtClean="0"/>
              <a:t> 수에 시간차를 곱하여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75E35F-EB80-4B8C-89EA-065CA3ABE32E}" type="slidenum">
              <a:rPr lang="ko-KR" altLang="en-US" smtClean="0"/>
              <a:pPr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66705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많이 뽑은 값은 크게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적게 뽑은 값은 적게 만들었습니다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75E35F-EB80-4B8C-89EA-065CA3ABE32E}" type="slidenum">
              <a:rPr lang="ko-KR" altLang="en-US" smtClean="0"/>
              <a:pPr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010193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그 결과 </a:t>
            </a:r>
            <a:r>
              <a:rPr lang="en-US" altLang="ko-KR" dirty="0" smtClean="0"/>
              <a:t>56.8%</a:t>
            </a:r>
            <a:r>
              <a:rPr lang="ko-KR" altLang="en-US" dirty="0" smtClean="0"/>
              <a:t>까지 올릴 수 있었습니다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75E35F-EB80-4B8C-89EA-065CA3ABE32E}" type="slidenum">
              <a:rPr lang="ko-KR" altLang="en-US" smtClean="0"/>
              <a:pPr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25431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국내 </a:t>
            </a:r>
            <a:r>
              <a:rPr lang="en-US" altLang="ko-KR" dirty="0" smtClean="0"/>
              <a:t>E</a:t>
            </a:r>
            <a:r>
              <a:rPr lang="ko-KR" altLang="en-US" dirty="0" smtClean="0"/>
              <a:t>스포츠 산업 규모는 </a:t>
            </a:r>
            <a:r>
              <a:rPr lang="en-US" altLang="ko-KR" dirty="0" smtClean="0"/>
              <a:t>2017</a:t>
            </a:r>
            <a:r>
              <a:rPr lang="ko-KR" altLang="en-US" dirty="0" smtClean="0"/>
              <a:t>년 대비 </a:t>
            </a:r>
            <a:r>
              <a:rPr lang="en-US" altLang="ko-KR" dirty="0" smtClean="0"/>
              <a:t>2018</a:t>
            </a:r>
            <a:r>
              <a:rPr lang="ko-KR" altLang="en-US" dirty="0" smtClean="0"/>
              <a:t>년에 </a:t>
            </a:r>
            <a:r>
              <a:rPr lang="en-US" altLang="ko-KR" dirty="0" smtClean="0"/>
              <a:t>17% </a:t>
            </a:r>
            <a:r>
              <a:rPr lang="ko-KR" altLang="en-US" dirty="0" smtClean="0"/>
              <a:t>증가하여 마침내 </a:t>
            </a:r>
            <a:r>
              <a:rPr lang="ko-KR" altLang="en-US" dirty="0" err="1" smtClean="0"/>
              <a:t>천억원을</a:t>
            </a:r>
            <a:r>
              <a:rPr lang="ko-KR" altLang="en-US" dirty="0" smtClean="0"/>
              <a:t> 넘었습니다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그 중 </a:t>
            </a:r>
            <a:r>
              <a:rPr lang="ko-KR" altLang="en-US" dirty="0" err="1" smtClean="0"/>
              <a:t>게임단</a:t>
            </a:r>
            <a:r>
              <a:rPr lang="ko-KR" altLang="en-US" dirty="0" smtClean="0"/>
              <a:t> 예산은 </a:t>
            </a:r>
            <a:r>
              <a:rPr lang="en-US" altLang="ko-KR" dirty="0" smtClean="0"/>
              <a:t>366</a:t>
            </a:r>
            <a:r>
              <a:rPr lang="ko-KR" altLang="en-US" dirty="0" err="1" smtClean="0"/>
              <a:t>억원으로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전년 대비 </a:t>
            </a:r>
            <a:r>
              <a:rPr lang="en-US" altLang="ko-KR" dirty="0" smtClean="0"/>
              <a:t>77.7% </a:t>
            </a:r>
            <a:r>
              <a:rPr lang="ko-KR" altLang="en-US" dirty="0" smtClean="0"/>
              <a:t>상승한 것을 보아 </a:t>
            </a:r>
            <a:r>
              <a:rPr lang="en-US" altLang="ko-KR" dirty="0" smtClean="0"/>
              <a:t>E</a:t>
            </a:r>
            <a:r>
              <a:rPr lang="ko-KR" altLang="en-US" dirty="0" smtClean="0"/>
              <a:t>스포츠 산업이 점차 증가함을 알 수 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75E35F-EB80-4B8C-89EA-065CA3ABE32E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45367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마지막</a:t>
            </a:r>
            <a:r>
              <a:rPr lang="en-US" altLang="ko-KR" dirty="0" smtClean="0"/>
              <a:t>, </a:t>
            </a:r>
            <a:r>
              <a:rPr lang="ko-KR" altLang="en-US" dirty="0" smtClean="0"/>
              <a:t>선수필승</a:t>
            </a:r>
            <a:r>
              <a:rPr lang="en-US" altLang="ko-KR" dirty="0" smtClean="0"/>
              <a:t>. </a:t>
            </a:r>
            <a:r>
              <a:rPr lang="ko-KR" altLang="en-US" dirty="0" smtClean="0"/>
              <a:t>지금까지 공격과 관련된 부분을 사용하지 않았습니다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비록 초반 데이터이지만</a:t>
            </a:r>
            <a:r>
              <a:rPr lang="en-US" altLang="ko-KR" dirty="0" smtClean="0"/>
              <a:t>, attack </a:t>
            </a:r>
            <a:r>
              <a:rPr lang="ko-KR" altLang="en-US" dirty="0" smtClean="0"/>
              <a:t>기록은 선수의 적극성을 보여주기에 승리 요인으로 볼 수 있다고 생각했습니다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75E35F-EB80-4B8C-89EA-065CA3ABE32E}" type="slidenum">
              <a:rPr lang="ko-KR" altLang="en-US" smtClean="0"/>
              <a:pPr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680011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Ability</a:t>
            </a:r>
            <a:r>
              <a:rPr lang="en-US" altLang="ko-KR" baseline="0" dirty="0" smtClean="0"/>
              <a:t> </a:t>
            </a:r>
            <a:r>
              <a:rPr lang="ko-KR" altLang="en-US" dirty="0" smtClean="0"/>
              <a:t>중 </a:t>
            </a:r>
            <a:r>
              <a:rPr lang="en-US" altLang="ko-KR" dirty="0" smtClean="0"/>
              <a:t>attack</a:t>
            </a:r>
            <a:r>
              <a:rPr lang="ko-KR" altLang="en-US" dirty="0" smtClean="0"/>
              <a:t>만을 뽑아 </a:t>
            </a:r>
            <a:r>
              <a:rPr lang="en-US" altLang="ko-KR" dirty="0" smtClean="0"/>
              <a:t>count</a:t>
            </a:r>
            <a:r>
              <a:rPr lang="ko-KR" altLang="en-US" dirty="0" smtClean="0"/>
              <a:t>한 뒤 </a:t>
            </a:r>
            <a:r>
              <a:rPr lang="ko-KR" altLang="en-US" dirty="0" err="1" smtClean="0"/>
              <a:t>컬럼을</a:t>
            </a:r>
            <a:r>
              <a:rPr lang="ko-KR" altLang="en-US" dirty="0" smtClean="0"/>
              <a:t> 추가했고 </a:t>
            </a:r>
            <a:r>
              <a:rPr lang="en-US" altLang="ko-KR" dirty="0" err="1" smtClean="0"/>
              <a:t>rf</a:t>
            </a:r>
            <a:r>
              <a:rPr lang="ko-KR" altLang="en-US" dirty="0" smtClean="0"/>
              <a:t>를 돌린 결과 </a:t>
            </a:r>
            <a:r>
              <a:rPr lang="en-US" altLang="ko-KR" dirty="0" smtClean="0"/>
              <a:t>55.4%</a:t>
            </a:r>
            <a:r>
              <a:rPr lang="ko-KR" altLang="en-US" dirty="0" smtClean="0"/>
              <a:t>로 예측력이 내려갔습니다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75E35F-EB80-4B8C-89EA-065CA3ABE32E}" type="slidenum">
              <a:rPr lang="ko-KR" altLang="en-US" smtClean="0"/>
              <a:pPr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153202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지금까지 다양한 변수 연구를 통해 </a:t>
            </a:r>
            <a:r>
              <a:rPr lang="en-US" altLang="ko-KR" dirty="0" smtClean="0"/>
              <a:t>53.95%</a:t>
            </a:r>
            <a:r>
              <a:rPr lang="ko-KR" altLang="en-US" dirty="0" smtClean="0"/>
              <a:t>였던 예측력을 최대 </a:t>
            </a:r>
            <a:r>
              <a:rPr lang="en-US" altLang="ko-KR" dirty="0" smtClean="0"/>
              <a:t>56.8%</a:t>
            </a:r>
            <a:r>
              <a:rPr lang="ko-KR" altLang="en-US" dirty="0" smtClean="0"/>
              <a:t>까지 올렸습니다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75E35F-EB80-4B8C-89EA-065CA3ABE32E}" type="slidenum">
              <a:rPr lang="ko-KR" altLang="en-US" smtClean="0"/>
              <a:pPr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448980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이를 모두 합쳐보니 </a:t>
            </a:r>
            <a:r>
              <a:rPr lang="ko-KR" altLang="en-US" dirty="0" err="1" smtClean="0"/>
              <a:t>컬럼은</a:t>
            </a:r>
            <a:r>
              <a:rPr lang="ko-KR" altLang="en-US" dirty="0" smtClean="0"/>
              <a:t> 모두 </a:t>
            </a:r>
            <a:r>
              <a:rPr lang="en-US" altLang="ko-KR" dirty="0" smtClean="0"/>
              <a:t>75</a:t>
            </a:r>
            <a:r>
              <a:rPr lang="ko-KR" altLang="en-US" dirty="0" smtClean="0"/>
              <a:t>개였습니다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하지만 설명력이 떨어질 수도 있다고 생각하여 </a:t>
            </a:r>
            <a:r>
              <a:rPr lang="en-US" altLang="ko-KR" dirty="0" err="1" smtClean="0"/>
              <a:t>selectmodel</a:t>
            </a:r>
            <a:r>
              <a:rPr lang="ko-KR" altLang="en-US" dirty="0" smtClean="0"/>
              <a:t>과 </a:t>
            </a:r>
            <a:r>
              <a:rPr lang="en-US" altLang="ko-KR" dirty="0" err="1" smtClean="0"/>
              <a:t>percentail</a:t>
            </a:r>
            <a:r>
              <a:rPr lang="en-US" altLang="ko-KR" dirty="0" smtClean="0"/>
              <a:t> </a:t>
            </a:r>
            <a:r>
              <a:rPr lang="ko-KR" altLang="en-US" dirty="0" smtClean="0"/>
              <a:t>변수선택법으로 </a:t>
            </a:r>
            <a:r>
              <a:rPr lang="en-US" altLang="ko-KR" dirty="0" smtClean="0"/>
              <a:t>27</a:t>
            </a:r>
            <a:r>
              <a:rPr lang="ko-KR" altLang="en-US" dirty="0" smtClean="0"/>
              <a:t>개의 변수를 선별했습니다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75E35F-EB80-4B8C-89EA-065CA3ABE32E}" type="slidenum">
              <a:rPr lang="ko-KR" altLang="en-US" smtClean="0"/>
              <a:pPr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362857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이 모델로는 </a:t>
            </a:r>
            <a:r>
              <a:rPr lang="en-US" altLang="ko-KR" dirty="0" smtClean="0"/>
              <a:t>56.1%</a:t>
            </a:r>
            <a:r>
              <a:rPr lang="ko-KR" altLang="en-US" dirty="0" smtClean="0"/>
              <a:t>의 예측력을 얻었습니다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75E35F-EB80-4B8C-89EA-065CA3ABE32E}" type="slidenum">
              <a:rPr lang="ko-KR" altLang="en-US" smtClean="0"/>
              <a:pPr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749510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결론입니다 변수 중요도와 </a:t>
            </a:r>
            <a:r>
              <a:rPr lang="en-US" altLang="ko-KR" dirty="0" err="1" smtClean="0"/>
              <a:t>rf</a:t>
            </a:r>
            <a:r>
              <a:rPr lang="en-US" altLang="ko-KR" dirty="0" smtClean="0"/>
              <a:t> score</a:t>
            </a:r>
            <a:r>
              <a:rPr lang="ko-KR" altLang="en-US" dirty="0" smtClean="0"/>
              <a:t>를 보아 시간차 관련 부분에서 크게 향상이 되었고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결국 게임의 핵심 승패 요인은 초반의 </a:t>
            </a:r>
            <a:r>
              <a:rPr lang="ko-KR" altLang="en-US" dirty="0" err="1" smtClean="0"/>
              <a:t>유닛의</a:t>
            </a:r>
            <a:r>
              <a:rPr lang="ko-KR" altLang="en-US" dirty="0" smtClean="0"/>
              <a:t> 시간 효율성과 유의미한 행동의 빈도수로 추정되었습니다</a:t>
            </a:r>
            <a:r>
              <a:rPr lang="en-US" altLang="ko-KR" dirty="0" smtClean="0"/>
              <a:t>. </a:t>
            </a:r>
            <a:r>
              <a:rPr lang="ko-KR" altLang="en-US" dirty="0" err="1" smtClean="0"/>
              <a:t>모델링된</a:t>
            </a:r>
            <a:r>
              <a:rPr lang="ko-KR" altLang="en-US" dirty="0" smtClean="0"/>
              <a:t> 결과를 </a:t>
            </a:r>
            <a:r>
              <a:rPr lang="en-US" altLang="ko-KR" dirty="0" err="1" smtClean="0"/>
              <a:t>dacon</a:t>
            </a:r>
            <a:r>
              <a:rPr lang="en-US" altLang="ko-KR" dirty="0" smtClean="0"/>
              <a:t> </a:t>
            </a:r>
            <a:r>
              <a:rPr lang="ko-KR" altLang="en-US" dirty="0" smtClean="0"/>
              <a:t>사이트에서 채점하여 보니 </a:t>
            </a:r>
            <a:r>
              <a:rPr lang="en-US" altLang="ko-KR" dirty="0" smtClean="0"/>
              <a:t>870</a:t>
            </a:r>
            <a:r>
              <a:rPr lang="ko-KR" altLang="en-US" dirty="0" smtClean="0"/>
              <a:t>팀 중 </a:t>
            </a:r>
            <a:r>
              <a:rPr lang="en-US" altLang="ko-KR" dirty="0" smtClean="0"/>
              <a:t>99</a:t>
            </a:r>
            <a:r>
              <a:rPr lang="ko-KR" altLang="en-US" dirty="0" smtClean="0"/>
              <a:t>등으로 마무리하게 되었습니다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75E35F-EB80-4B8C-89EA-065CA3ABE32E}" type="slidenum">
              <a:rPr lang="ko-KR" altLang="en-US" smtClean="0"/>
              <a:pPr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972981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한계점으로는 크게 데이터의 한계점과 가공 방법의 한계점으로 들 수 있습니다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데이터의 한계점으로는 </a:t>
            </a:r>
            <a:r>
              <a:rPr lang="en-US" altLang="ko-KR" dirty="0" smtClean="0"/>
              <a:t>raw data</a:t>
            </a:r>
            <a:r>
              <a:rPr lang="ko-KR" altLang="en-US" dirty="0" smtClean="0"/>
              <a:t>가 프로게이머가 아닌 일반인 플레이어의 경기 기록이 </a:t>
            </a:r>
            <a:r>
              <a:rPr lang="ko-KR" altLang="en-US" dirty="0" err="1" smtClean="0"/>
              <a:t>었다는</a:t>
            </a:r>
            <a:r>
              <a:rPr lang="ko-KR" altLang="en-US" dirty="0" smtClean="0"/>
              <a:t> 점이기에 발생할 수 있는 이상치가 다양했습니다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예를 들어 게임을 시작하고 아무 행위도 하지 않는 경우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상대 플레이어와 일방적으로 차이가 나지만 졌던 경우 등이 있습니다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두 번째로는 각 게임의 시간이 일정하지 않아 시간 개념에서 공정한 기준을 만들 수 없던 점</a:t>
            </a:r>
            <a:r>
              <a:rPr lang="en-US" altLang="ko-KR" dirty="0" smtClean="0"/>
              <a:t>, </a:t>
            </a:r>
            <a:r>
              <a:rPr lang="ko-KR" altLang="en-US" dirty="0" smtClean="0"/>
              <a:t>세 번째로는 </a:t>
            </a:r>
            <a:r>
              <a:rPr lang="en-US" altLang="ko-KR" dirty="0" smtClean="0"/>
              <a:t>attack</a:t>
            </a:r>
            <a:r>
              <a:rPr lang="ko-KR" altLang="en-US" dirty="0" smtClean="0"/>
              <a:t>이 몇 번 발생했는지는 알 수 있지만 그 </a:t>
            </a:r>
            <a:r>
              <a:rPr lang="en-US" altLang="ko-KR" dirty="0" smtClean="0"/>
              <a:t>attack</a:t>
            </a:r>
            <a:r>
              <a:rPr lang="ko-KR" altLang="en-US" dirty="0" smtClean="0"/>
              <a:t>에서 누가 승리했는지 알 수 없다는 점</a:t>
            </a:r>
            <a:r>
              <a:rPr lang="en-US" altLang="ko-KR" dirty="0" smtClean="0"/>
              <a:t>, </a:t>
            </a:r>
            <a:r>
              <a:rPr lang="ko-KR" altLang="en-US" dirty="0" smtClean="0"/>
              <a:t>마지막으로 자원 </a:t>
            </a:r>
            <a:r>
              <a:rPr lang="ko-KR" altLang="en-US" dirty="0" err="1" smtClean="0"/>
              <a:t>채집량</a:t>
            </a:r>
            <a:r>
              <a:rPr lang="ko-KR" altLang="en-US" dirty="0" smtClean="0"/>
              <a:t> 확인이 불가하다는 점입니다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가공방법의 한계점으로는 </a:t>
            </a:r>
            <a:r>
              <a:rPr lang="en-US" altLang="ko-KR" dirty="0" smtClean="0"/>
              <a:t>recon </a:t>
            </a:r>
            <a:r>
              <a:rPr lang="ko-KR" altLang="en-US" dirty="0" err="1" smtClean="0"/>
              <a:t>컬럼의</a:t>
            </a:r>
            <a:r>
              <a:rPr lang="ko-KR" altLang="en-US" dirty="0" smtClean="0"/>
              <a:t> 범위 세분화 부족과 </a:t>
            </a:r>
            <a:r>
              <a:rPr lang="en-US" altLang="ko-KR" dirty="0" smtClean="0"/>
              <a:t>7</a:t>
            </a:r>
            <a:r>
              <a:rPr lang="ko-KR" altLang="en-US" dirty="0" smtClean="0"/>
              <a:t>개의 </a:t>
            </a:r>
            <a:r>
              <a:rPr lang="ko-KR" altLang="en-US" dirty="0" err="1" smtClean="0"/>
              <a:t>컬럼을</a:t>
            </a:r>
            <a:r>
              <a:rPr lang="ko-KR" altLang="en-US" dirty="0" smtClean="0"/>
              <a:t> </a:t>
            </a:r>
            <a:r>
              <a:rPr lang="en-US" altLang="ko-KR" dirty="0" smtClean="0"/>
              <a:t>75</a:t>
            </a:r>
            <a:r>
              <a:rPr lang="ko-KR" altLang="en-US" dirty="0" smtClean="0"/>
              <a:t>개의 </a:t>
            </a:r>
            <a:r>
              <a:rPr lang="ko-KR" altLang="en-US" dirty="0" err="1" smtClean="0"/>
              <a:t>컬럼으로</a:t>
            </a:r>
            <a:r>
              <a:rPr lang="ko-KR" altLang="en-US" dirty="0" smtClean="0"/>
              <a:t> 늘렸기 때문에 변수들 사이에 존재하는 </a:t>
            </a:r>
            <a:r>
              <a:rPr lang="ko-KR" altLang="en-US" dirty="0" err="1" smtClean="0"/>
              <a:t>다중공선성을</a:t>
            </a:r>
            <a:r>
              <a:rPr lang="ko-KR" altLang="en-US" dirty="0" smtClean="0"/>
              <a:t> 해결하지 못했다는 점</a:t>
            </a:r>
            <a:r>
              <a:rPr lang="en-US" altLang="ko-KR" dirty="0" smtClean="0"/>
              <a:t>, </a:t>
            </a:r>
            <a:r>
              <a:rPr lang="ko-KR" altLang="en-US" dirty="0" smtClean="0"/>
              <a:t>마지막으로 다중 중첩 </a:t>
            </a:r>
            <a:r>
              <a:rPr lang="en-US" altLang="ko-KR" dirty="0" smtClean="0"/>
              <a:t>for</a:t>
            </a:r>
            <a:r>
              <a:rPr lang="ko-KR" altLang="en-US" dirty="0" smtClean="0"/>
              <a:t>문을 사용하여 데이터 전처리 속도가 낮았다는 점이었습니다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75E35F-EB80-4B8C-89EA-065CA3ABE32E}" type="slidenum">
              <a:rPr lang="ko-KR" altLang="en-US" smtClean="0"/>
              <a:pPr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773920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여기까지 </a:t>
            </a:r>
            <a:r>
              <a:rPr lang="ko-KR" altLang="en-US" dirty="0" err="1" smtClean="0"/>
              <a:t>스타할</a:t>
            </a:r>
            <a:r>
              <a:rPr lang="ko-KR" altLang="en-US" dirty="0" smtClean="0"/>
              <a:t> 줄 </a:t>
            </a:r>
            <a:r>
              <a:rPr lang="ko-KR" altLang="en-US" dirty="0" err="1" smtClean="0"/>
              <a:t>몰라요의</a:t>
            </a:r>
            <a:r>
              <a:rPr lang="ko-KR" altLang="en-US" dirty="0" smtClean="0"/>
              <a:t> 발표였습니다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75E35F-EB80-4B8C-89EA-065CA3ABE32E}" type="slidenum">
              <a:rPr lang="ko-KR" altLang="en-US" smtClean="0"/>
              <a:pPr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661120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질문있으신</a:t>
            </a:r>
            <a:r>
              <a:rPr lang="ko-KR" altLang="en-US" dirty="0" smtClean="0"/>
              <a:t> 분 있으십니까</a:t>
            </a:r>
            <a:r>
              <a:rPr lang="en-US" altLang="ko-KR" dirty="0" smtClean="0"/>
              <a:t>? </a:t>
            </a:r>
            <a:r>
              <a:rPr lang="ko-KR" altLang="en-US" dirty="0" smtClean="0"/>
              <a:t>없으면 마치도록 하겠습니다</a:t>
            </a:r>
            <a:r>
              <a:rPr lang="en-US" altLang="ko-KR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75E35F-EB80-4B8C-89EA-065CA3ABE32E}" type="slidenum">
              <a:rPr lang="ko-KR" altLang="en-US" smtClean="0"/>
              <a:pPr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77524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우리나라에서 민속 게임이라고도 불리는 </a:t>
            </a:r>
            <a:r>
              <a:rPr lang="ko-KR" altLang="en-US" dirty="0" err="1" smtClean="0"/>
              <a:t>스타크래프트</a:t>
            </a:r>
            <a:r>
              <a:rPr lang="ko-KR" altLang="en-US" baseline="0" dirty="0" smtClean="0"/>
              <a:t> 모두들 아시죠</a:t>
            </a:r>
            <a:r>
              <a:rPr lang="en-US" altLang="ko-KR" baseline="0" dirty="0" smtClean="0"/>
              <a:t>?</a:t>
            </a:r>
          </a:p>
          <a:p>
            <a:r>
              <a:rPr lang="en-US" altLang="ko-KR" baseline="0" dirty="0" smtClean="0"/>
              <a:t>2017</a:t>
            </a:r>
            <a:r>
              <a:rPr lang="ko-KR" altLang="en-US" baseline="0" dirty="0" smtClean="0"/>
              <a:t>년 </a:t>
            </a:r>
            <a:r>
              <a:rPr lang="en-US" altLang="ko-KR" baseline="0" dirty="0" smtClean="0"/>
              <a:t>7</a:t>
            </a:r>
            <a:r>
              <a:rPr lang="ko-KR" altLang="en-US" baseline="0" dirty="0" smtClean="0"/>
              <a:t>월</a:t>
            </a:r>
            <a:r>
              <a:rPr lang="en-US" altLang="ko-KR" baseline="0" dirty="0" smtClean="0"/>
              <a:t>, </a:t>
            </a:r>
            <a:r>
              <a:rPr lang="ko-KR" altLang="en-US" baseline="0" dirty="0" err="1" smtClean="0"/>
              <a:t>스타크래프트를</a:t>
            </a:r>
            <a:r>
              <a:rPr lang="ko-KR" altLang="en-US" baseline="0" dirty="0" smtClean="0"/>
              <a:t> 만든 회사 </a:t>
            </a:r>
            <a:r>
              <a:rPr lang="ko-KR" altLang="en-US" baseline="0" dirty="0" err="1" smtClean="0"/>
              <a:t>블리자드는</a:t>
            </a:r>
            <a:r>
              <a:rPr lang="ko-KR" altLang="en-US" baseline="0" dirty="0" smtClean="0"/>
              <a:t> 직접 </a:t>
            </a:r>
            <a:r>
              <a:rPr lang="en-US" altLang="ko-KR" baseline="0" dirty="0" smtClean="0"/>
              <a:t>‘</a:t>
            </a:r>
            <a:r>
              <a:rPr lang="ko-KR" altLang="en-US" baseline="0" dirty="0" smtClean="0"/>
              <a:t>고수들이 많으니 함부로 대한민국 서버에 들어가지 마라</a:t>
            </a:r>
            <a:r>
              <a:rPr lang="en-US" altLang="ko-KR" baseline="0" dirty="0" smtClean="0"/>
              <a:t>’</a:t>
            </a:r>
            <a:r>
              <a:rPr lang="ko-KR" altLang="en-US" baseline="0" dirty="0" smtClean="0"/>
              <a:t>는 경고문을 붙일 정도로 우리나라의 위상이 높습니다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잘 모르시는 분들을 위해 </a:t>
            </a:r>
            <a:r>
              <a:rPr lang="ko-KR" altLang="en-US" baseline="0" dirty="0" err="1" smtClean="0"/>
              <a:t>스타크래프트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2</a:t>
            </a:r>
            <a:r>
              <a:rPr lang="ko-KR" altLang="en-US" baseline="0" dirty="0" smtClean="0"/>
              <a:t>에 대해서 간단히 설명하자면 </a:t>
            </a:r>
            <a:r>
              <a:rPr lang="en-US" altLang="ko-KR" baseline="0" dirty="0" smtClean="0"/>
              <a:t>3</a:t>
            </a:r>
            <a:r>
              <a:rPr lang="ko-KR" altLang="en-US" baseline="0" dirty="0" smtClean="0"/>
              <a:t>가지 종족 중 </a:t>
            </a:r>
            <a:r>
              <a:rPr lang="en-US" altLang="ko-KR" baseline="0" dirty="0" smtClean="0"/>
              <a:t>1</a:t>
            </a:r>
            <a:r>
              <a:rPr lang="ko-KR" altLang="en-US" baseline="0" dirty="0" smtClean="0"/>
              <a:t>개를 선택하여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다양한 전략으로 상대방의 기지를 파괴하여 승리하는 게임입니다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75E35F-EB80-4B8C-89EA-065CA3ABE32E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58847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프로젝트 목적은 </a:t>
            </a:r>
            <a:r>
              <a:rPr lang="ko-KR" altLang="en-US" dirty="0" err="1" smtClean="0"/>
              <a:t>스타크래프트</a:t>
            </a:r>
            <a:r>
              <a:rPr lang="en-US" altLang="ko-KR" dirty="0" smtClean="0"/>
              <a:t>2 </a:t>
            </a:r>
            <a:r>
              <a:rPr lang="ko-KR" altLang="en-US" dirty="0" smtClean="0"/>
              <a:t>일반인 경기의 초반 행동 데이터 분석을 통한 승패 예측으로</a:t>
            </a:r>
            <a:r>
              <a:rPr lang="en-US" altLang="ko-KR" dirty="0" smtClean="0"/>
              <a:t>, </a:t>
            </a:r>
            <a:r>
              <a:rPr lang="ko-KR" altLang="en-US" dirty="0" smtClean="0"/>
              <a:t>데이터는 </a:t>
            </a:r>
            <a:r>
              <a:rPr lang="en-US" altLang="ko-KR" dirty="0" smtClean="0"/>
              <a:t>DACON</a:t>
            </a:r>
            <a:r>
              <a:rPr lang="ko-KR" altLang="en-US" dirty="0" smtClean="0"/>
              <a:t>이라는</a:t>
            </a:r>
            <a:endParaRPr lang="en-US" altLang="ko-KR" dirty="0" smtClean="0"/>
          </a:p>
          <a:p>
            <a:r>
              <a:rPr lang="ko-KR" altLang="en-US" dirty="0" smtClean="0"/>
              <a:t>데이터 </a:t>
            </a:r>
            <a:r>
              <a:rPr lang="ko-KR" altLang="en-US" dirty="0" err="1" smtClean="0"/>
              <a:t>사이언스</a:t>
            </a:r>
            <a:r>
              <a:rPr lang="ko-KR" altLang="en-US" dirty="0" smtClean="0"/>
              <a:t> 인공지능 대회 사이트에서 받았습니다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75E35F-EB80-4B8C-89EA-065CA3ABE32E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68195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Train dataset</a:t>
            </a:r>
            <a:r>
              <a:rPr lang="ko-KR" altLang="en-US" dirty="0" smtClean="0"/>
              <a:t>은 총 </a:t>
            </a:r>
            <a:r>
              <a:rPr lang="en-US" altLang="ko-KR" dirty="0" smtClean="0"/>
              <a:t>7</a:t>
            </a:r>
            <a:r>
              <a:rPr lang="ko-KR" altLang="en-US" dirty="0" smtClean="0"/>
              <a:t>개의 </a:t>
            </a:r>
            <a:r>
              <a:rPr lang="ko-KR" altLang="en-US" dirty="0" err="1" smtClean="0"/>
              <a:t>컬럼으로</a:t>
            </a:r>
            <a:r>
              <a:rPr lang="ko-KR" altLang="en-US" dirty="0" smtClean="0"/>
              <a:t> </a:t>
            </a:r>
            <a:r>
              <a:rPr lang="en-US" altLang="ko-KR" dirty="0" smtClean="0"/>
              <a:t>game id, winner, time, player, species, event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event contents</a:t>
            </a:r>
            <a:r>
              <a:rPr lang="ko-KR" altLang="en-US" dirty="0" smtClean="0"/>
              <a:t>로 구성되어 있으며</a:t>
            </a:r>
            <a:r>
              <a:rPr lang="en-US" altLang="ko-KR" dirty="0" smtClean="0"/>
              <a:t>, species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컬럼은</a:t>
            </a:r>
            <a:r>
              <a:rPr lang="ko-KR" altLang="en-US" dirty="0" smtClean="0"/>
              <a:t> 테란</a:t>
            </a:r>
            <a:r>
              <a:rPr lang="en-US" altLang="ko-KR" dirty="0" smtClean="0"/>
              <a:t>, </a:t>
            </a:r>
            <a:r>
              <a:rPr lang="ko-KR" altLang="en-US" dirty="0" smtClean="0"/>
              <a:t>프로토스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저그</a:t>
            </a:r>
            <a:r>
              <a:rPr lang="ko-KR" altLang="en-US" dirty="0" smtClean="0"/>
              <a:t> </a:t>
            </a:r>
            <a:r>
              <a:rPr lang="en-US" altLang="ko-KR" dirty="0" smtClean="0"/>
              <a:t>3</a:t>
            </a:r>
            <a:r>
              <a:rPr lang="ko-KR" altLang="en-US" dirty="0" smtClean="0"/>
              <a:t>가지</a:t>
            </a:r>
            <a:r>
              <a:rPr lang="en-US" altLang="ko-KR" dirty="0" smtClean="0"/>
              <a:t>, event </a:t>
            </a:r>
            <a:r>
              <a:rPr lang="ko-KR" altLang="en-US" dirty="0" err="1" smtClean="0"/>
              <a:t>컬럼의</a:t>
            </a:r>
            <a:r>
              <a:rPr lang="ko-KR" altLang="en-US" dirty="0" smtClean="0"/>
              <a:t> 경우 </a:t>
            </a:r>
            <a:r>
              <a:rPr lang="en-US" altLang="ko-KR" dirty="0" smtClean="0"/>
              <a:t>8</a:t>
            </a:r>
            <a:r>
              <a:rPr lang="ko-KR" altLang="en-US" dirty="0" smtClean="0"/>
              <a:t>가지 세부 항목으로 나뉘어지는데</a:t>
            </a:r>
            <a:r>
              <a:rPr lang="en-US" altLang="ko-KR" dirty="0" smtClean="0"/>
              <a:t>,</a:t>
            </a:r>
            <a:r>
              <a:rPr lang="ko-KR" altLang="en-US" dirty="0" smtClean="0"/>
              <a:t> </a:t>
            </a:r>
            <a:r>
              <a:rPr lang="en-US" altLang="ko-KR" dirty="0" smtClean="0"/>
              <a:t>Ability</a:t>
            </a:r>
            <a:r>
              <a:rPr lang="ko-KR" altLang="en-US" dirty="0" smtClean="0"/>
              <a:t>는 생산</a:t>
            </a:r>
            <a:r>
              <a:rPr lang="en-US" altLang="ko-KR" dirty="0" smtClean="0"/>
              <a:t>, </a:t>
            </a:r>
            <a:r>
              <a:rPr lang="ko-KR" altLang="en-US" dirty="0" smtClean="0"/>
              <a:t>공격 등 선수의 주요 행동</a:t>
            </a:r>
            <a:r>
              <a:rPr lang="en-US" altLang="ko-KR" dirty="0" smtClean="0"/>
              <a:t>,</a:t>
            </a:r>
            <a:r>
              <a:rPr lang="ko-KR" altLang="en-US" dirty="0" smtClean="0"/>
              <a:t> </a:t>
            </a:r>
          </a:p>
          <a:p>
            <a:r>
              <a:rPr lang="ko-KR" altLang="en-US" dirty="0" smtClean="0"/>
              <a:t>   </a:t>
            </a:r>
            <a:r>
              <a:rPr lang="en-US" altLang="ko-KR" dirty="0" err="1" smtClean="0"/>
              <a:t>Addtocontrolgroup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controlgroup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getcontrolgroup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setcontrolgroup</a:t>
            </a:r>
            <a:r>
              <a:rPr lang="ko-KR" altLang="en-US" dirty="0" smtClean="0"/>
              <a:t>은 부대를 추가</a:t>
            </a:r>
            <a:r>
              <a:rPr lang="en-US" altLang="ko-KR" dirty="0" smtClean="0"/>
              <a:t>/</a:t>
            </a:r>
            <a:r>
              <a:rPr lang="ko-KR" altLang="en-US" dirty="0" smtClean="0"/>
              <a:t>행동</a:t>
            </a:r>
            <a:r>
              <a:rPr lang="en-US" altLang="ko-KR" dirty="0" smtClean="0"/>
              <a:t>/</a:t>
            </a:r>
            <a:r>
              <a:rPr lang="ko-KR" altLang="en-US" dirty="0" smtClean="0"/>
              <a:t>불러오기</a:t>
            </a:r>
            <a:r>
              <a:rPr lang="en-US" altLang="ko-KR" dirty="0" smtClean="0"/>
              <a:t>/</a:t>
            </a:r>
            <a:r>
              <a:rPr lang="ko-KR" altLang="en-US" dirty="0" smtClean="0"/>
              <a:t>지정</a:t>
            </a:r>
            <a:r>
              <a:rPr lang="en-US" altLang="ko-KR" dirty="0" smtClean="0"/>
              <a:t>,</a:t>
            </a:r>
            <a:r>
              <a:rPr lang="ko-KR" altLang="en-US" dirty="0" smtClean="0"/>
              <a:t> </a:t>
            </a:r>
            <a:r>
              <a:rPr lang="en-US" altLang="ko-KR" dirty="0" smtClean="0"/>
              <a:t>Camera</a:t>
            </a:r>
            <a:r>
              <a:rPr lang="ko-KR" altLang="en-US" dirty="0" smtClean="0"/>
              <a:t>는 시점 선택</a:t>
            </a:r>
            <a:r>
              <a:rPr lang="en-US" altLang="ko-KR" dirty="0" smtClean="0"/>
              <a:t>,</a:t>
            </a:r>
            <a:endParaRPr lang="ko-KR" altLang="en-US" dirty="0" smtClean="0"/>
          </a:p>
          <a:p>
            <a:r>
              <a:rPr lang="ko-KR" altLang="en-US" dirty="0" smtClean="0"/>
              <a:t> </a:t>
            </a:r>
            <a:r>
              <a:rPr lang="en-US" altLang="ko-KR" dirty="0" smtClean="0"/>
              <a:t>Right click</a:t>
            </a:r>
            <a:r>
              <a:rPr lang="ko-KR" altLang="en-US" dirty="0" smtClean="0"/>
              <a:t>은 마우스 </a:t>
            </a:r>
            <a:r>
              <a:rPr lang="ko-KR" altLang="en-US" dirty="0" err="1" smtClean="0"/>
              <a:t>우클릭</a:t>
            </a:r>
            <a:r>
              <a:rPr lang="en-US" altLang="ko-KR" dirty="0" smtClean="0"/>
              <a:t>,</a:t>
            </a:r>
            <a:r>
              <a:rPr lang="ko-KR" altLang="en-US" dirty="0" smtClean="0"/>
              <a:t> </a:t>
            </a:r>
            <a:r>
              <a:rPr lang="en-US" altLang="ko-KR" dirty="0" smtClean="0"/>
              <a:t>Selection</a:t>
            </a:r>
            <a:r>
              <a:rPr lang="ko-KR" altLang="en-US" dirty="0" smtClean="0"/>
              <a:t>은 객체 선택으로 이루어져 있습니다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마지막으로 </a:t>
            </a:r>
            <a:r>
              <a:rPr lang="en-US" altLang="ko-KR" dirty="0" smtClean="0"/>
              <a:t>event contents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event </a:t>
            </a:r>
            <a:r>
              <a:rPr lang="ko-KR" altLang="en-US" dirty="0" err="1" smtClean="0"/>
              <a:t>컬럼에</a:t>
            </a:r>
            <a:r>
              <a:rPr lang="ko-KR" altLang="en-US" dirty="0" smtClean="0"/>
              <a:t> 대한 세부 정보로 </a:t>
            </a:r>
            <a:r>
              <a:rPr lang="en-US" altLang="ko-KR" dirty="0" smtClean="0"/>
              <a:t>camera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right click</a:t>
            </a:r>
            <a:r>
              <a:rPr lang="ko-KR" altLang="en-US" dirty="0" smtClean="0"/>
              <a:t>은 좌표</a:t>
            </a:r>
            <a:r>
              <a:rPr lang="en-US" altLang="ko-KR" dirty="0" smtClean="0"/>
              <a:t>,</a:t>
            </a:r>
            <a:r>
              <a:rPr lang="ko-KR" altLang="en-US" dirty="0" smtClean="0"/>
              <a:t> </a:t>
            </a:r>
            <a:r>
              <a:rPr lang="en-US" altLang="ko-KR" dirty="0" smtClean="0"/>
              <a:t>ability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selection</a:t>
            </a:r>
            <a:r>
              <a:rPr lang="ko-KR" altLang="en-US" dirty="0" smtClean="0"/>
              <a:t>은 </a:t>
            </a:r>
            <a:r>
              <a:rPr lang="ko-KR" altLang="en-US" dirty="0" err="1" smtClean="0"/>
              <a:t>유닛</a:t>
            </a:r>
            <a:r>
              <a:rPr lang="ko-KR" altLang="en-US" dirty="0" smtClean="0"/>
              <a:t> 또는 건물의 이름</a:t>
            </a:r>
            <a:r>
              <a:rPr lang="en-US" altLang="ko-KR" dirty="0" smtClean="0"/>
              <a:t>,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controlgroup</a:t>
            </a:r>
            <a:r>
              <a:rPr lang="ko-KR" altLang="en-US" dirty="0" smtClean="0"/>
              <a:t>이 들어간 </a:t>
            </a:r>
            <a:r>
              <a:rPr lang="ko-KR" altLang="en-US" dirty="0" err="1" smtClean="0"/>
              <a:t>컬럼들은</a:t>
            </a:r>
            <a:r>
              <a:rPr lang="ko-KR" altLang="en-US" dirty="0" smtClean="0"/>
              <a:t> 공백으로 되어있습니다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75E35F-EB80-4B8C-89EA-065CA3ABE32E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75840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Test dataset</a:t>
            </a:r>
            <a:r>
              <a:rPr lang="ko-KR" altLang="en-US" dirty="0" smtClean="0"/>
              <a:t>의 경우 </a:t>
            </a:r>
            <a:r>
              <a:rPr lang="en-US" altLang="ko-KR" dirty="0" smtClean="0"/>
              <a:t>Train dataset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winner </a:t>
            </a:r>
            <a:r>
              <a:rPr lang="ko-KR" altLang="en-US" dirty="0" err="1" smtClean="0"/>
              <a:t>컬럼을</a:t>
            </a:r>
            <a:r>
              <a:rPr lang="ko-KR" altLang="en-US" dirty="0" smtClean="0"/>
              <a:t> 제외한 </a:t>
            </a:r>
            <a:r>
              <a:rPr lang="ko-KR" altLang="en-US" dirty="0" err="1" smtClean="0"/>
              <a:t>컬럼들로</a:t>
            </a:r>
            <a:r>
              <a:rPr lang="ko-KR" altLang="en-US" dirty="0" smtClean="0"/>
              <a:t> 구성되어 있습니다</a:t>
            </a:r>
            <a:r>
              <a:rPr lang="en-US" altLang="ko-KR" dirty="0" smtClean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75E35F-EB80-4B8C-89EA-065CA3ABE32E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39954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이렇게 표로만 보면 잘 모르실 것 같아서 직접 보여드리면서 설명하겠습니다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보면 게임 하나당 시간 순서대로 각 선수의 이벤트 발생 기록입니다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예를 들어 </a:t>
            </a:r>
            <a:r>
              <a:rPr lang="en-US" altLang="ko-KR" dirty="0" smtClean="0"/>
              <a:t>0</a:t>
            </a:r>
            <a:r>
              <a:rPr lang="ko-KR" altLang="en-US" dirty="0" smtClean="0"/>
              <a:t>분 </a:t>
            </a:r>
            <a:r>
              <a:rPr lang="en-US" altLang="ko-KR" dirty="0" smtClean="0"/>
              <a:t>0</a:t>
            </a:r>
            <a:r>
              <a:rPr lang="ko-KR" altLang="en-US" dirty="0" smtClean="0"/>
              <a:t>초</a:t>
            </a:r>
            <a:r>
              <a:rPr lang="en-US" altLang="ko-KR" dirty="0" smtClean="0"/>
              <a:t>, </a:t>
            </a:r>
            <a:r>
              <a:rPr lang="ko-KR" altLang="en-US" dirty="0" smtClean="0"/>
              <a:t>게임이 시작하자마자 </a:t>
            </a:r>
            <a:r>
              <a:rPr lang="en-US" altLang="ko-KR" dirty="0" smtClean="0"/>
              <a:t>0</a:t>
            </a:r>
            <a:r>
              <a:rPr lang="ko-KR" altLang="en-US" dirty="0" smtClean="0"/>
              <a:t>번 선수가 </a:t>
            </a:r>
            <a:r>
              <a:rPr lang="en-US" altLang="ko-KR" dirty="0" smtClean="0"/>
              <a:t>camera at(----,----)</a:t>
            </a:r>
            <a:r>
              <a:rPr lang="ko-KR" altLang="en-US" dirty="0" smtClean="0"/>
              <a:t>를</a:t>
            </a:r>
            <a:r>
              <a:rPr lang="ko-KR" altLang="en-US" baseline="0" dirty="0" smtClean="0"/>
              <a:t> </a:t>
            </a:r>
            <a:r>
              <a:rPr lang="ko-KR" altLang="en-US" dirty="0" smtClean="0"/>
              <a:t>봤다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라는 의미입니다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75E35F-EB80-4B8C-89EA-065CA3ABE32E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17935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저희는 총 </a:t>
            </a:r>
            <a:r>
              <a:rPr lang="en-US" altLang="ko-KR" dirty="0" smtClean="0"/>
              <a:t>6</a:t>
            </a:r>
            <a:r>
              <a:rPr lang="ko-KR" altLang="en-US" dirty="0" smtClean="0"/>
              <a:t>가지 가설을 세우며 변수 연구를 진행하였습니다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첫째</a:t>
            </a:r>
            <a:r>
              <a:rPr lang="en-US" altLang="ko-KR" dirty="0" smtClean="0"/>
              <a:t>, </a:t>
            </a:r>
            <a:r>
              <a:rPr lang="ko-KR" altLang="en-US" dirty="0" smtClean="0"/>
              <a:t>다다익선</a:t>
            </a:r>
            <a:r>
              <a:rPr lang="en-US" altLang="ko-KR" dirty="0" smtClean="0"/>
              <a:t>. </a:t>
            </a:r>
            <a:r>
              <a:rPr lang="ko-KR" altLang="en-US" dirty="0" smtClean="0"/>
              <a:t>상대 선수보다 더 많은 건물과 </a:t>
            </a:r>
            <a:r>
              <a:rPr lang="ko-KR" altLang="en-US" dirty="0" err="1" smtClean="0"/>
              <a:t>유닛을</a:t>
            </a:r>
            <a:r>
              <a:rPr lang="ko-KR" altLang="en-US" dirty="0" smtClean="0"/>
              <a:t> 생산하며 </a:t>
            </a:r>
            <a:r>
              <a:rPr lang="ko-KR" altLang="en-US" dirty="0" err="1" smtClean="0"/>
              <a:t>교전시</a:t>
            </a:r>
            <a:r>
              <a:rPr lang="ko-KR" altLang="en-US" dirty="0" smtClean="0"/>
              <a:t> 병력 차이로 이길 수 있을 것이다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75E35F-EB80-4B8C-89EA-065CA3ABE32E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09669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0FC4A-ABA1-4685-9827-38FD6EA9B967}" type="datetimeFigureOut">
              <a:rPr lang="ko-KR" altLang="en-US" smtClean="0"/>
              <a:pPr/>
              <a:t>2020-11-12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3FEF3-9F17-43D9-9209-B2089DC476C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89013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0FC4A-ABA1-4685-9827-38FD6EA9B967}" type="datetimeFigureOut">
              <a:rPr lang="ko-KR" altLang="en-US" smtClean="0"/>
              <a:pPr/>
              <a:t>2020-11-12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3FEF3-9F17-43D9-9209-B2089DC476C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54391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0FC4A-ABA1-4685-9827-38FD6EA9B967}" type="datetimeFigureOut">
              <a:rPr lang="ko-KR" altLang="en-US" smtClean="0"/>
              <a:pPr/>
              <a:t>2020-11-12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3FEF3-9F17-43D9-9209-B2089DC476C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66270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0FC4A-ABA1-4685-9827-38FD6EA9B967}" type="datetimeFigureOut">
              <a:rPr lang="ko-KR" altLang="en-US" smtClean="0"/>
              <a:pPr/>
              <a:t>2020-11-12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3FEF3-9F17-43D9-9209-B2089DC476C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65633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0FC4A-ABA1-4685-9827-38FD6EA9B967}" type="datetimeFigureOut">
              <a:rPr lang="ko-KR" altLang="en-US" smtClean="0"/>
              <a:pPr/>
              <a:t>2020-11-12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3FEF3-9F17-43D9-9209-B2089DC476C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13456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0FC4A-ABA1-4685-9827-38FD6EA9B967}" type="datetimeFigureOut">
              <a:rPr lang="ko-KR" altLang="en-US" smtClean="0"/>
              <a:pPr/>
              <a:t>2020-11-12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3FEF3-9F17-43D9-9209-B2089DC476C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78313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0FC4A-ABA1-4685-9827-38FD6EA9B967}" type="datetimeFigureOut">
              <a:rPr lang="ko-KR" altLang="en-US" smtClean="0"/>
              <a:pPr/>
              <a:t>2020-11-12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3FEF3-9F17-43D9-9209-B2089DC476C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71533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0FC4A-ABA1-4685-9827-38FD6EA9B967}" type="datetimeFigureOut">
              <a:rPr lang="ko-KR" altLang="en-US" smtClean="0"/>
              <a:pPr/>
              <a:t>2020-11-12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3FEF3-9F17-43D9-9209-B2089DC476C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38808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0FC4A-ABA1-4685-9827-38FD6EA9B967}" type="datetimeFigureOut">
              <a:rPr lang="ko-KR" altLang="en-US" smtClean="0"/>
              <a:pPr/>
              <a:t>2020-11-12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3FEF3-9F17-43D9-9209-B2089DC476C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97706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0FC4A-ABA1-4685-9827-38FD6EA9B967}" type="datetimeFigureOut">
              <a:rPr lang="ko-KR" altLang="en-US" smtClean="0"/>
              <a:pPr/>
              <a:t>2020-11-12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3FEF3-9F17-43D9-9209-B2089DC476C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99170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0FC4A-ABA1-4685-9827-38FD6EA9B967}" type="datetimeFigureOut">
              <a:rPr lang="ko-KR" altLang="en-US" smtClean="0"/>
              <a:pPr/>
              <a:t>2020-11-12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3FEF3-9F17-43D9-9209-B2089DC476C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53825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B0FC4A-ABA1-4685-9827-38FD6EA9B967}" type="datetimeFigureOut">
              <a:rPr lang="ko-KR" altLang="en-US" smtClean="0"/>
              <a:pPr/>
              <a:t>2020-11-12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53FEF3-9F17-43D9-9209-B2089DC476C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22942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microsoft.com/office/2007/relationships/hdphoto" Target="../media/hdphoto3.wdp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microsoft.com/office/2007/relationships/hdphoto" Target="../media/hdphoto3.wdp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microsoft.com/office/2007/relationships/hdphoto" Target="../media/hdphoto3.wdp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2.xml"/><Relationship Id="rId4" Type="http://schemas.openxmlformats.org/officeDocument/2006/relationships/chart" Target="../charts/char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microsoft.com/office/2007/relationships/hdphoto" Target="../media/hdphoto5.wdp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microsoft.com/office/2007/relationships/hdphoto" Target="../media/hdphoto4.wdp"/><Relationship Id="rId4" Type="http://schemas.openxmlformats.org/officeDocument/2006/relationships/image" Target="../media/image4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0" descr="윈도우 배경 화면 - 테일스타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-439898" y="-236562"/>
            <a:ext cx="9908442" cy="5573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스타크래프트 II 무료 플레이 가능 – 상세 정보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15000" y1="42667" x2="20167" y2="54000"/>
                        <a14:foregroundMark x1="24750" y1="46333" x2="24667" y2="55000"/>
                        <a14:foregroundMark x1="24500" y1="55000" x2="24750" y2="56333"/>
                        <a14:foregroundMark x1="64917" y1="47000" x2="63333" y2="53000"/>
                        <a14:foregroundMark x1="65667" y1="44000" x2="68083" y2="43667"/>
                        <a14:foregroundMark x1="68083" y1="44000" x2="69917" y2="53500"/>
                        <a14:foregroundMark x1="73500" y1="46500" x2="73417" y2="53500"/>
                        <a14:foregroundMark x1="73250" y1="44000" x2="78167" y2="43667"/>
                        <a14:foregroundMark x1="80250" y1="43833" x2="85417" y2="44500"/>
                        <a14:foregroundMark x1="81667" y1="46500" x2="81500" y2="55000"/>
                        <a14:foregroundMark x1="86667" y1="42667" x2="87167" y2="43333"/>
                        <a14:foregroundMark x1="32833" y1="44000" x2="34833" y2="53500"/>
                        <a14:foregroundMark x1="42833" y1="48333" x2="41417" y2="50333"/>
                        <a14:foregroundMark x1="14917" y1="39833" x2="21583" y2="39500"/>
                        <a14:foregroundMark x1="22583" y1="42500" x2="26833" y2="42000"/>
                        <a14:foregroundMark x1="30083" y1="46500" x2="28417" y2="52833"/>
                        <a14:foregroundMark x1="38167" y1="47333" x2="38000" y2="53000"/>
                        <a14:foregroundMark x1="45000" y1="55667" x2="45417" y2="69167"/>
                        <a14:foregroundMark x1="55500" y1="40833" x2="55583" y2="38333"/>
                        <a14:foregroundMark x1="40583" y1="28667" x2="41167" y2="28500"/>
                        <a14:foregroundMark x1="52583" y1="61333" x2="52000" y2="69167"/>
                        <a14:foregroundMark x1="59500" y1="43833" x2="59917" y2="46500"/>
                        <a14:foregroundMark x1="58917" y1="49167" x2="57917" y2="50833"/>
                        <a14:backgroundMark x1="22000" y1="37000" x2="34083" y2="37167"/>
                        <a14:backgroundMark x1="34167" y1="37833" x2="42000" y2="17167"/>
                        <a14:backgroundMark x1="20917" y1="46333" x2="23083" y2="52167"/>
                        <a14:backgroundMark x1="50083" y1="43000" x2="50167" y2="47167"/>
                        <a14:backgroundMark x1="50000" y1="33833" x2="49500" y2="28667"/>
                        <a14:backgroundMark x1="49083" y1="27667" x2="44250" y2="25000"/>
                        <a14:backgroundMark x1="58083" y1="45667" x2="57667" y2="47500"/>
                        <a14:backgroundMark x1="41750" y1="45333" x2="40917" y2="48833"/>
                        <a14:backgroundMark x1="49000" y1="61167" x2="50083" y2="69833"/>
                        <a14:backgroundMark x1="28333" y1="46167" x2="26917" y2="52833"/>
                      </a14:backgroundRemoval>
                    </a14:imgEffect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201" y="627534"/>
            <a:ext cx="5472608" cy="2736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2639419" y="3075806"/>
            <a:ext cx="3865161" cy="83099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ctr"/>
            <a:r>
              <a:rPr lang="ko-KR" altLang="en-US" sz="2400" b="1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a옛날목욕탕L" pitchFamily="18" charset="-127"/>
                <a:ea typeface="a옛날목욕탕L" pitchFamily="18" charset="-127"/>
              </a:rPr>
              <a:t>스타할</a:t>
            </a:r>
            <a:r>
              <a:rPr lang="ko-KR" altLang="en-US" sz="2400" b="1" dirty="0">
                <a:solidFill>
                  <a:schemeClr val="accent5">
                    <a:lumMod val="20000"/>
                    <a:lumOff val="80000"/>
                  </a:schemeClr>
                </a:solidFill>
                <a:latin typeface="a옛날목욕탕L" pitchFamily="18" charset="-127"/>
                <a:ea typeface="a옛날목욕탕L" pitchFamily="18" charset="-127"/>
              </a:rPr>
              <a:t> 줄 몰라요</a:t>
            </a:r>
            <a:endParaRPr lang="en-US" altLang="ko-KR" sz="2400" b="1" dirty="0">
              <a:solidFill>
                <a:schemeClr val="accent5">
                  <a:lumMod val="20000"/>
                  <a:lumOff val="80000"/>
                </a:schemeClr>
              </a:solidFill>
              <a:latin typeface="a옛날목욕탕L" pitchFamily="18" charset="-127"/>
              <a:ea typeface="a옛날목욕탕L" pitchFamily="18" charset="-127"/>
            </a:endParaRPr>
          </a:p>
          <a:p>
            <a:pPr algn="ctr"/>
            <a:endParaRPr lang="en-US" altLang="ko-KR" sz="400" b="1" dirty="0">
              <a:solidFill>
                <a:schemeClr val="accent5">
                  <a:lumMod val="20000"/>
                  <a:lumOff val="80000"/>
                </a:schemeClr>
              </a:solidFill>
              <a:latin typeface="a옛날목욕탕L" pitchFamily="18" charset="-127"/>
              <a:ea typeface="a옛날목욕탕L" pitchFamily="18" charset="-127"/>
            </a:endParaRPr>
          </a:p>
          <a:p>
            <a:pPr algn="ctr"/>
            <a:r>
              <a:rPr lang="ko-KR" altLang="en-US" sz="2000" b="1" dirty="0">
                <a:solidFill>
                  <a:schemeClr val="accent5">
                    <a:lumMod val="20000"/>
                    <a:lumOff val="80000"/>
                  </a:schemeClr>
                </a:solidFill>
                <a:latin typeface="a옛날목욕탕L" pitchFamily="18" charset="-127"/>
                <a:ea typeface="a옛날목욕탕L" pitchFamily="18" charset="-127"/>
              </a:rPr>
              <a:t>곽영상 안소연 이상연 이종희 장민정</a:t>
            </a:r>
          </a:p>
        </p:txBody>
      </p:sp>
    </p:spTree>
    <p:extLst>
      <p:ext uri="{BB962C8B-B14F-4D97-AF65-F5344CB8AC3E}">
        <p14:creationId xmlns:p14="http://schemas.microsoft.com/office/powerpoint/2010/main" val="10111551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0" descr="윈도우 배경 화면 - 테일스타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-439898" y="-236562"/>
            <a:ext cx="9908442" cy="5573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모서리가 둥근 직사각형 1"/>
          <p:cNvSpPr/>
          <p:nvPr/>
        </p:nvSpPr>
        <p:spPr>
          <a:xfrm>
            <a:off x="107504" y="123478"/>
            <a:ext cx="8928992" cy="4896544"/>
          </a:xfrm>
          <a:prstGeom prst="roundRect">
            <a:avLst>
              <a:gd name="adj" fmla="val 10554"/>
            </a:avLst>
          </a:prstGeom>
          <a:solidFill>
            <a:schemeClr val="accent5">
              <a:lumMod val="20000"/>
              <a:lumOff val="80000"/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251520" y="230832"/>
            <a:ext cx="2908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a옛날목욕탕L" pitchFamily="18" charset="-127"/>
                <a:ea typeface="a옛날목욕탕L" pitchFamily="18" charset="-127"/>
              </a:rPr>
              <a:t>3-1) Count</a:t>
            </a:r>
            <a:r>
              <a:rPr lang="ko-KR" altLang="en-US" dirty="0"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en-US" altLang="ko-KR" dirty="0" err="1">
                <a:latin typeface="a옛날목욕탕L" pitchFamily="18" charset="-127"/>
                <a:ea typeface="a옛날목욕탕L" pitchFamily="18" charset="-127"/>
              </a:rPr>
              <a:t>dataframe</a:t>
            </a:r>
            <a:endParaRPr lang="en-US" altLang="ko-KR" dirty="0">
              <a:latin typeface="a옛날목욕탕L" pitchFamily="18" charset="-127"/>
              <a:ea typeface="a옛날목욕탕L" pitchFamily="18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BA78508C-E616-4D51-A315-717DD537A6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4989" y="2333049"/>
            <a:ext cx="6210300" cy="143827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44D5D516-83B6-488B-8212-3E21099B71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9179" y="849207"/>
            <a:ext cx="6210300" cy="142875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3FEEA8B2-EC83-4834-B336-C41B248D938D}"/>
              </a:ext>
            </a:extLst>
          </p:cNvPr>
          <p:cNvSpPr txBox="1"/>
          <p:nvPr/>
        </p:nvSpPr>
        <p:spPr>
          <a:xfrm>
            <a:off x="77156" y="3955739"/>
            <a:ext cx="89289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한</a:t>
            </a:r>
            <a:r>
              <a:rPr lang="en-US" altLang="ko-KR" sz="16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r>
              <a:rPr lang="ko-KR" altLang="en-US" sz="16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게임의 각 </a:t>
            </a:r>
            <a:r>
              <a:rPr lang="en-US" altLang="ko-KR" sz="16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player</a:t>
            </a:r>
            <a:r>
              <a:rPr lang="ko-KR" altLang="en-US" sz="16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에 대한 </a:t>
            </a:r>
            <a:r>
              <a:rPr lang="en-US" altLang="ko-KR" sz="16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event(</a:t>
            </a:r>
            <a:r>
              <a:rPr lang="ko-KR" altLang="en-US" sz="16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행동 종류</a:t>
            </a:r>
            <a:r>
              <a:rPr lang="en-US" altLang="ko-KR" sz="16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) </a:t>
            </a:r>
            <a:r>
              <a:rPr lang="ko-KR" altLang="en-US" sz="16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컬럼의 명목변수 별</a:t>
            </a:r>
            <a:r>
              <a:rPr lang="en-US" altLang="ko-KR" sz="16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(Camera, Right</a:t>
            </a:r>
            <a:r>
              <a:rPr lang="ko-KR" altLang="en-US" sz="16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r>
              <a:rPr lang="en-US" altLang="ko-KR" sz="16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Click,… )</a:t>
            </a:r>
            <a:r>
              <a:rPr lang="ko-KR" altLang="en-US" sz="16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합</a:t>
            </a:r>
          </a:p>
        </p:txBody>
      </p:sp>
    </p:spTree>
    <p:extLst>
      <p:ext uri="{BB962C8B-B14F-4D97-AF65-F5344CB8AC3E}">
        <p14:creationId xmlns:p14="http://schemas.microsoft.com/office/powerpoint/2010/main" val="10034896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0" descr="윈도우 배경 화면 - 테일스타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-439898" y="-236562"/>
            <a:ext cx="9908442" cy="5573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모서리가 둥근 직사각형 1"/>
          <p:cNvSpPr/>
          <p:nvPr/>
        </p:nvSpPr>
        <p:spPr>
          <a:xfrm>
            <a:off x="107504" y="123478"/>
            <a:ext cx="8928992" cy="4896544"/>
          </a:xfrm>
          <a:prstGeom prst="roundRect">
            <a:avLst>
              <a:gd name="adj" fmla="val 10554"/>
            </a:avLst>
          </a:prstGeom>
          <a:solidFill>
            <a:schemeClr val="accent5">
              <a:lumMod val="20000"/>
              <a:lumOff val="80000"/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51520" y="230832"/>
            <a:ext cx="1915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a옛날목욕탕L" pitchFamily="18" charset="-127"/>
                <a:ea typeface="a옛날목욕탕L" pitchFamily="18" charset="-127"/>
              </a:rPr>
              <a:t>3-</a:t>
            </a:r>
            <a:r>
              <a:rPr lang="en-US" altLang="ko-KR" sz="1800" dirty="0">
                <a:latin typeface="a옛날목욕탕L" pitchFamily="18" charset="-127"/>
                <a:ea typeface="a옛날목욕탕L" pitchFamily="18" charset="-127"/>
              </a:rPr>
              <a:t>1) Count</a:t>
            </a:r>
            <a:r>
              <a:rPr lang="ko-KR" altLang="en-US" sz="1800" dirty="0"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en-US" altLang="ko-KR" sz="1800" dirty="0">
                <a:latin typeface="a옛날목욕탕L" pitchFamily="18" charset="-127"/>
                <a:ea typeface="a옛날목욕탕L" pitchFamily="18" charset="-127"/>
              </a:rPr>
              <a:t>RF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xmlns="" id="{3CD88618-68F7-419C-988C-8786E6E714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824" y="3174308"/>
            <a:ext cx="3362698" cy="620170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17" name="그림 16" descr="텍스트이(가) 표시된 사진&#10;&#10;자동 생성된 설명">
            <a:extLst>
              <a:ext uri="{FF2B5EF4-FFF2-40B4-BE49-F238E27FC236}">
                <a16:creationId xmlns:a16="http://schemas.microsoft.com/office/drawing/2014/main" xmlns="" id="{D9776345-79A4-46B1-864D-92FC4B4FC5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793041"/>
            <a:ext cx="8599887" cy="1778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6042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2F8B7818-EF05-4319-B437-723CC4B55070}"/>
              </a:ext>
            </a:extLst>
          </p:cNvPr>
          <p:cNvSpPr txBox="1"/>
          <p:nvPr/>
        </p:nvSpPr>
        <p:spPr>
          <a:xfrm>
            <a:off x="1938908" y="1779662"/>
            <a:ext cx="5266185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 b="1" dirty="0"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지피지기</a:t>
            </a:r>
            <a:endParaRPr lang="en-US" altLang="ko-KR" sz="5400" b="1" dirty="0">
              <a:solidFill>
                <a:schemeClr val="bg1"/>
              </a:solidFill>
              <a:latin typeface="a옛날목욕탕L" pitchFamily="18" charset="-127"/>
              <a:ea typeface="a옛날목욕탕L" pitchFamily="18" charset="-127"/>
            </a:endParaRPr>
          </a:p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정찰을 많이 할수록 정보가 많아 유리하다</a:t>
            </a:r>
            <a:endParaRPr lang="en-US" altLang="ko-KR" sz="5400" b="1" dirty="0">
              <a:solidFill>
                <a:schemeClr val="bg1"/>
              </a:solidFill>
              <a:latin typeface="a옛날목욕탕L" pitchFamily="18" charset="-127"/>
              <a:ea typeface="a옛날목욕탕L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240543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0" descr="윈도우 배경 화면 - 테일스타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-439898" y="-236562"/>
            <a:ext cx="9908442" cy="5573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모서리가 둥근 직사각형 1"/>
          <p:cNvSpPr/>
          <p:nvPr/>
        </p:nvSpPr>
        <p:spPr>
          <a:xfrm>
            <a:off x="107504" y="123478"/>
            <a:ext cx="8928992" cy="4896544"/>
          </a:xfrm>
          <a:prstGeom prst="roundRect">
            <a:avLst>
              <a:gd name="adj" fmla="val 10554"/>
            </a:avLst>
          </a:prstGeom>
          <a:solidFill>
            <a:schemeClr val="accent5">
              <a:lumMod val="20000"/>
              <a:lumOff val="80000"/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51520" y="230832"/>
            <a:ext cx="25138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a옛날목욕탕L" pitchFamily="18" charset="-127"/>
                <a:ea typeface="a옛날목욕탕L" pitchFamily="18" charset="-127"/>
              </a:rPr>
              <a:t>3-2) Recon</a:t>
            </a:r>
            <a:r>
              <a:rPr lang="ko-KR" altLang="en-US" dirty="0"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en-US" altLang="ko-KR" dirty="0">
                <a:latin typeface="a옛날목욕탕L" pitchFamily="18" charset="-127"/>
                <a:ea typeface="a옛날목욕탕L" pitchFamily="18" charset="-127"/>
              </a:rPr>
              <a:t>Column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C4CC8008-E2B4-4E37-BCC8-B158A82C0D61}"/>
              </a:ext>
            </a:extLst>
          </p:cNvPr>
          <p:cNvSpPr txBox="1"/>
          <p:nvPr/>
        </p:nvSpPr>
        <p:spPr>
          <a:xfrm>
            <a:off x="1187624" y="2771573"/>
            <a:ext cx="750108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Recon</a:t>
            </a:r>
            <a:r>
              <a:rPr lang="ko-KR" altLang="en-US" sz="16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r>
              <a:rPr lang="en-US" altLang="ko-KR" sz="16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:</a:t>
            </a:r>
            <a:r>
              <a:rPr lang="ko-KR" altLang="en-US" sz="16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상대방의 진영을 정찰한 횟수의 합</a:t>
            </a:r>
            <a:r>
              <a:rPr lang="en-US" altLang="ko-KR" sz="16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(Count</a:t>
            </a:r>
            <a:r>
              <a:rPr lang="ko-KR" altLang="en-US" sz="16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 </a:t>
            </a:r>
            <a:r>
              <a:rPr lang="en-US" altLang="ko-KR" sz="16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Data</a:t>
            </a:r>
            <a:r>
              <a:rPr lang="ko-KR" altLang="en-US" sz="16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의</a:t>
            </a:r>
            <a:r>
              <a:rPr lang="en-US" altLang="ko-KR" sz="16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Camera </a:t>
            </a:r>
            <a:r>
              <a:rPr lang="ko-KR" altLang="en-US" sz="16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컬럼 이용</a:t>
            </a:r>
            <a:r>
              <a:rPr lang="en-US" altLang="ko-KR" sz="16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)</a:t>
            </a:r>
          </a:p>
          <a:p>
            <a:r>
              <a:rPr lang="en-US" altLang="ko-KR" sz="16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●</a:t>
            </a:r>
            <a:r>
              <a:rPr lang="ko-KR" altLang="en-US" sz="16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좌표 값 찍는 함수</a:t>
            </a:r>
            <a:endParaRPr lang="en-US" altLang="ko-KR" sz="16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r>
              <a:rPr lang="en-US" altLang="ko-KR" sz="16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f1 = lambda x : </a:t>
            </a:r>
            <a:r>
              <a:rPr lang="en-US" altLang="ko-KR" sz="1600" dirty="0" err="1">
                <a:latin typeface="a옛날목욕탕L" panose="02020600000000000000" pitchFamily="18" charset="-127"/>
                <a:ea typeface="a옛날목욕탕L" panose="02020600000000000000" pitchFamily="18" charset="-127"/>
              </a:rPr>
              <a:t>x.split</a:t>
            </a:r>
            <a:r>
              <a:rPr lang="en-US" altLang="ko-KR" sz="16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('(')[1].split(',')[0]</a:t>
            </a:r>
          </a:p>
          <a:p>
            <a:r>
              <a:rPr lang="en-US" altLang="ko-KR" sz="16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f2 = lambda x : float(</a:t>
            </a:r>
            <a:r>
              <a:rPr lang="en-US" altLang="ko-KR" sz="1600" dirty="0" err="1">
                <a:latin typeface="a옛날목욕탕L" panose="02020600000000000000" pitchFamily="18" charset="-127"/>
                <a:ea typeface="a옛날목욕탕L" panose="02020600000000000000" pitchFamily="18" charset="-127"/>
              </a:rPr>
              <a:t>x.split</a:t>
            </a:r>
            <a:r>
              <a:rPr lang="en-US" altLang="ko-KR" sz="16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('(')[1].split(',')[1].split(')')[0])</a:t>
            </a:r>
          </a:p>
          <a:p>
            <a:r>
              <a:rPr lang="en-US" altLang="ko-KR" sz="16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●</a:t>
            </a:r>
            <a:r>
              <a:rPr lang="ko-KR" altLang="en-US" sz="16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r>
              <a:rPr lang="en-US" altLang="ko-KR" sz="16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1</a:t>
            </a:r>
            <a:r>
              <a:rPr lang="ko-KR" altLang="en-US" sz="16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의 자리 숫자에서 </a:t>
            </a:r>
            <a:r>
              <a:rPr lang="ko-KR" altLang="en-US" sz="1600" dirty="0" err="1">
                <a:latin typeface="a옛날목욕탕L" panose="02020600000000000000" pitchFamily="18" charset="-127"/>
                <a:ea typeface="a옛날목욕탕L" panose="02020600000000000000" pitchFamily="18" charset="-127"/>
              </a:rPr>
              <a:t>버림하는</a:t>
            </a:r>
            <a:r>
              <a:rPr lang="ko-KR" altLang="en-US" sz="16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함수</a:t>
            </a:r>
            <a:endParaRPr lang="en-US" altLang="ko-KR" sz="16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r>
              <a:rPr lang="en-US" altLang="ko-KR" sz="16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f3 = lambda x : str(</a:t>
            </a:r>
            <a:r>
              <a:rPr lang="en-US" altLang="ko-KR" sz="1600" dirty="0" err="1">
                <a:latin typeface="a옛날목욕탕L" panose="02020600000000000000" pitchFamily="18" charset="-127"/>
                <a:ea typeface="a옛날목욕탕L" panose="02020600000000000000" pitchFamily="18" charset="-127"/>
              </a:rPr>
              <a:t>trunc</a:t>
            </a:r>
            <a:r>
              <a:rPr lang="en-US" altLang="ko-KR" sz="16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(float(x)/10)*10)</a:t>
            </a:r>
          </a:p>
          <a:p>
            <a:r>
              <a:rPr lang="ko-KR" altLang="en-US" sz="16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위의 함수들을 이용하여 범위를 </a:t>
            </a:r>
            <a:r>
              <a:rPr lang="en-US" altLang="ko-KR" sz="16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10</a:t>
            </a:r>
            <a:r>
              <a:rPr lang="ko-KR" altLang="en-US" sz="16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의 단위로 나누어 </a:t>
            </a:r>
            <a:r>
              <a:rPr lang="ko-KR" altLang="en-US" sz="1600" dirty="0" err="1">
                <a:latin typeface="a옛날목욕탕L" panose="02020600000000000000" pitchFamily="18" charset="-127"/>
                <a:ea typeface="a옛날목욕탕L" panose="02020600000000000000" pitchFamily="18" charset="-127"/>
              </a:rPr>
              <a:t>전처리</a:t>
            </a:r>
            <a:r>
              <a:rPr lang="ko-KR" altLang="en-US" sz="16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후 상대방의 </a:t>
            </a:r>
            <a:r>
              <a:rPr lang="ko-KR" altLang="en-US" sz="1600" dirty="0" err="1">
                <a:latin typeface="a옛날목욕탕L" panose="02020600000000000000" pitchFamily="18" charset="-127"/>
                <a:ea typeface="a옛날목욕탕L" panose="02020600000000000000" pitchFamily="18" charset="-127"/>
              </a:rPr>
              <a:t>좌표값과</a:t>
            </a:r>
            <a:r>
              <a:rPr lang="ko-KR" altLang="en-US" sz="16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일치하면 </a:t>
            </a:r>
            <a:r>
              <a:rPr lang="en-US" altLang="ko-KR" sz="16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1</a:t>
            </a:r>
            <a:r>
              <a:rPr lang="ko-KR" altLang="en-US" sz="16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의 값 부여 후 더함</a:t>
            </a:r>
            <a:endParaRPr lang="en-US" altLang="ko-KR" sz="16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xmlns="" id="{E6296444-70D6-43C6-8B00-B28217E9AF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8449" y="600164"/>
            <a:ext cx="5851748" cy="2032712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xmlns="" id="{F3B220AB-2102-4001-8F0F-871F1F61CC37}"/>
              </a:ext>
            </a:extLst>
          </p:cNvPr>
          <p:cNvSpPr/>
          <p:nvPr/>
        </p:nvSpPr>
        <p:spPr>
          <a:xfrm>
            <a:off x="6876256" y="600164"/>
            <a:ext cx="563941" cy="20327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437286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0" descr="윈도우 배경 화면 - 테일스타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-439898" y="-236562"/>
            <a:ext cx="9908442" cy="5573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모서리가 둥근 직사각형 1"/>
          <p:cNvSpPr/>
          <p:nvPr/>
        </p:nvSpPr>
        <p:spPr>
          <a:xfrm>
            <a:off x="107504" y="123478"/>
            <a:ext cx="8928992" cy="4896544"/>
          </a:xfrm>
          <a:prstGeom prst="roundRect">
            <a:avLst>
              <a:gd name="adj" fmla="val 10554"/>
            </a:avLst>
          </a:prstGeom>
          <a:solidFill>
            <a:schemeClr val="accent5">
              <a:lumMod val="20000"/>
              <a:lumOff val="80000"/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251520" y="230832"/>
            <a:ext cx="299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a옛날목욕탕L" pitchFamily="18" charset="-127"/>
                <a:ea typeface="a옛날목욕탕L" pitchFamily="18" charset="-127"/>
              </a:rPr>
              <a:t>3-2) Count + Recon</a:t>
            </a:r>
            <a:r>
              <a:rPr lang="ko-KR" altLang="en-US" dirty="0"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en-US" altLang="ko-KR" dirty="0">
                <a:latin typeface="a옛날목욕탕L" pitchFamily="18" charset="-127"/>
                <a:ea typeface="a옛날목욕탕L" pitchFamily="18" charset="-127"/>
              </a:rPr>
              <a:t>RF</a:t>
            </a:r>
          </a:p>
        </p:txBody>
      </p:sp>
      <p:pic>
        <p:nvPicPr>
          <p:cNvPr id="19" name="그림 18" descr="텍스트이(가) 표시된 사진&#10;&#10;자동 생성된 설명">
            <a:extLst>
              <a:ext uri="{FF2B5EF4-FFF2-40B4-BE49-F238E27FC236}">
                <a16:creationId xmlns:a16="http://schemas.microsoft.com/office/drawing/2014/main" xmlns="" id="{7E753F80-6379-48AF-9B1E-0029517C92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707519"/>
            <a:ext cx="8582326" cy="1842670"/>
          </a:xfrm>
          <a:prstGeom prst="rect">
            <a:avLst/>
          </a:prstGeom>
        </p:spPr>
      </p:pic>
      <p:pic>
        <p:nvPicPr>
          <p:cNvPr id="8" name="그림 7" descr="리콘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86050" y="3286130"/>
            <a:ext cx="3500458" cy="500066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5625815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2F8B7818-EF05-4319-B437-723CC4B55070}"/>
              </a:ext>
            </a:extLst>
          </p:cNvPr>
          <p:cNvSpPr txBox="1"/>
          <p:nvPr/>
        </p:nvSpPr>
        <p:spPr>
          <a:xfrm>
            <a:off x="2059942" y="1779662"/>
            <a:ext cx="5024131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 b="1" dirty="0" err="1"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근자득지</a:t>
            </a:r>
            <a:endParaRPr lang="en-US" altLang="ko-KR" sz="5400" b="1" dirty="0">
              <a:solidFill>
                <a:schemeClr val="bg1"/>
              </a:solidFill>
              <a:latin typeface="a옛날목욕탕L" pitchFamily="18" charset="-127"/>
              <a:ea typeface="a옛날목욕탕L" pitchFamily="18" charset="-127"/>
            </a:endParaRPr>
          </a:p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더 빨리 생산하고</a:t>
            </a:r>
            <a:r>
              <a:rPr lang="en-US" altLang="ko-KR" sz="2400" b="1" dirty="0"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ko-KR" altLang="en-US" sz="2400" b="1" dirty="0"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건축할 수록 유리하다</a:t>
            </a:r>
            <a:endParaRPr lang="en-US" altLang="ko-KR" sz="5400" b="1" dirty="0">
              <a:solidFill>
                <a:schemeClr val="bg1"/>
              </a:solidFill>
              <a:latin typeface="a옛날목욕탕L" pitchFamily="18" charset="-127"/>
              <a:ea typeface="a옛날목욕탕L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649533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0" descr="윈도우 배경 화면 - 테일스타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-439898" y="-236562"/>
            <a:ext cx="9908442" cy="5573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모서리가 둥근 직사각형 1"/>
          <p:cNvSpPr/>
          <p:nvPr/>
        </p:nvSpPr>
        <p:spPr>
          <a:xfrm>
            <a:off x="107504" y="123478"/>
            <a:ext cx="8928992" cy="4896544"/>
          </a:xfrm>
          <a:prstGeom prst="roundRect">
            <a:avLst>
              <a:gd name="adj" fmla="val 10554"/>
            </a:avLst>
          </a:prstGeom>
          <a:solidFill>
            <a:schemeClr val="accent5">
              <a:lumMod val="20000"/>
              <a:lumOff val="80000"/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251520" y="230832"/>
            <a:ext cx="36359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a옛날목욕탕L" pitchFamily="18" charset="-127"/>
                <a:ea typeface="a옛날목욕탕L" pitchFamily="18" charset="-127"/>
              </a:rPr>
              <a:t>3-3) Time</a:t>
            </a:r>
            <a:r>
              <a:rPr lang="ko-KR" altLang="en-US" dirty="0"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en-US" altLang="ko-KR" dirty="0">
                <a:latin typeface="a옛날목욕탕L" pitchFamily="18" charset="-127"/>
                <a:ea typeface="a옛날목욕탕L" pitchFamily="18" charset="-127"/>
              </a:rPr>
              <a:t>weight</a:t>
            </a:r>
            <a:r>
              <a:rPr lang="ko-KR" altLang="en-US" dirty="0"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en-US" altLang="ko-KR" dirty="0" err="1">
                <a:latin typeface="a옛날목욕탕L" pitchFamily="18" charset="-127"/>
                <a:ea typeface="a옛날목욕탕L" pitchFamily="18" charset="-127"/>
              </a:rPr>
              <a:t>dataframe</a:t>
            </a:r>
            <a:endParaRPr lang="en-US" altLang="ko-KR" dirty="0">
              <a:latin typeface="a옛날목욕탕L" pitchFamily="18" charset="-127"/>
              <a:ea typeface="a옛날목욕탕L" pitchFamily="18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xmlns="" id="{09A66B7E-882A-4E9D-8969-FB12302D1978}"/>
              </a:ext>
            </a:extLst>
          </p:cNvPr>
          <p:cNvGrpSpPr/>
          <p:nvPr/>
        </p:nvGrpSpPr>
        <p:grpSpPr>
          <a:xfrm>
            <a:off x="2719112" y="771550"/>
            <a:ext cx="3705776" cy="2500248"/>
            <a:chOff x="2674141" y="843559"/>
            <a:chExt cx="3589851" cy="2418557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xmlns="" id="{04D66725-6EB4-4095-9026-36CE1F6242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9050" t="36000" r="60237" b="27211"/>
            <a:stretch/>
          </p:blipFill>
          <p:spPr>
            <a:xfrm>
              <a:off x="2674141" y="843559"/>
              <a:ext cx="3589507" cy="2418557"/>
            </a:xfrm>
            <a:prstGeom prst="rect">
              <a:avLst/>
            </a:prstGeom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xmlns="" id="{441D86B6-1E44-4CAB-9AE7-199E9C509AC9}"/>
                </a:ext>
              </a:extLst>
            </p:cNvPr>
            <p:cNvSpPr/>
            <p:nvPr/>
          </p:nvSpPr>
          <p:spPr>
            <a:xfrm>
              <a:off x="2674141" y="843559"/>
              <a:ext cx="1065790" cy="2418557"/>
            </a:xfrm>
            <a:prstGeom prst="rect">
              <a:avLst/>
            </a:prstGeom>
            <a:solidFill>
              <a:schemeClr val="tx1">
                <a:alpha val="5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xmlns="" id="{AA456ED3-24F2-4A60-9943-CF3D6577CE0B}"/>
                </a:ext>
              </a:extLst>
            </p:cNvPr>
            <p:cNvSpPr/>
            <p:nvPr/>
          </p:nvSpPr>
          <p:spPr>
            <a:xfrm>
              <a:off x="4499992" y="843559"/>
              <a:ext cx="1764000" cy="2418557"/>
            </a:xfrm>
            <a:prstGeom prst="rect">
              <a:avLst/>
            </a:prstGeom>
            <a:solidFill>
              <a:schemeClr val="tx1">
                <a:alpha val="5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74397DD4-5328-4E48-BB50-4F7DD4DAE9C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270" t="33792" r="63387" b="54199"/>
          <a:stretch/>
        </p:blipFill>
        <p:spPr>
          <a:xfrm>
            <a:off x="2297962" y="3438278"/>
            <a:ext cx="4548076" cy="980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9026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0" descr="윈도우 배경 화면 - 테일스타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-439898" y="-236562"/>
            <a:ext cx="9908442" cy="5573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모서리가 둥근 직사각형 1"/>
          <p:cNvSpPr/>
          <p:nvPr/>
        </p:nvSpPr>
        <p:spPr>
          <a:xfrm>
            <a:off x="107504" y="123478"/>
            <a:ext cx="8928992" cy="4896544"/>
          </a:xfrm>
          <a:prstGeom prst="roundRect">
            <a:avLst>
              <a:gd name="adj" fmla="val 10554"/>
            </a:avLst>
          </a:prstGeom>
          <a:solidFill>
            <a:schemeClr val="accent5">
              <a:lumMod val="20000"/>
              <a:lumOff val="80000"/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251520" y="230832"/>
            <a:ext cx="36359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a옛날목욕탕L" pitchFamily="18" charset="-127"/>
                <a:ea typeface="a옛날목욕탕L" pitchFamily="18" charset="-127"/>
              </a:rPr>
              <a:t>3-3) Time</a:t>
            </a:r>
            <a:r>
              <a:rPr lang="ko-KR" altLang="en-US" dirty="0"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en-US" altLang="ko-KR" dirty="0">
                <a:latin typeface="a옛날목욕탕L" pitchFamily="18" charset="-127"/>
                <a:ea typeface="a옛날목욕탕L" pitchFamily="18" charset="-127"/>
              </a:rPr>
              <a:t>weight</a:t>
            </a:r>
            <a:r>
              <a:rPr lang="ko-KR" altLang="en-US" dirty="0"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en-US" altLang="ko-KR" dirty="0" err="1">
                <a:latin typeface="a옛날목욕탕L" pitchFamily="18" charset="-127"/>
                <a:ea typeface="a옛날목욕탕L" pitchFamily="18" charset="-127"/>
              </a:rPr>
              <a:t>dataframe</a:t>
            </a:r>
            <a:endParaRPr lang="en-US" altLang="ko-KR" dirty="0">
              <a:latin typeface="a옛날목욕탕L" pitchFamily="18" charset="-127"/>
              <a:ea typeface="a옛날목욕탕L" pitchFamily="18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xmlns="" id="{2C8D4862-F5AB-43AB-A29D-0384E5D35D9B}"/>
              </a:ext>
            </a:extLst>
          </p:cNvPr>
          <p:cNvGrpSpPr/>
          <p:nvPr/>
        </p:nvGrpSpPr>
        <p:grpSpPr>
          <a:xfrm>
            <a:off x="2719112" y="771550"/>
            <a:ext cx="3705776" cy="2500248"/>
            <a:chOff x="2674141" y="843559"/>
            <a:chExt cx="3589851" cy="2418557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xmlns="" id="{F33A849C-068B-4F7A-80A4-46BD48B641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9050" t="36000" r="60237" b="27211"/>
            <a:stretch/>
          </p:blipFill>
          <p:spPr>
            <a:xfrm>
              <a:off x="2674141" y="843559"/>
              <a:ext cx="3589507" cy="2418557"/>
            </a:xfrm>
            <a:prstGeom prst="rect">
              <a:avLst/>
            </a:prstGeom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xmlns="" id="{FB35B84B-CAC8-4F13-8019-94BE18B7684F}"/>
                </a:ext>
              </a:extLst>
            </p:cNvPr>
            <p:cNvSpPr/>
            <p:nvPr/>
          </p:nvSpPr>
          <p:spPr>
            <a:xfrm>
              <a:off x="2674141" y="843559"/>
              <a:ext cx="1794926" cy="2418557"/>
            </a:xfrm>
            <a:prstGeom prst="rect">
              <a:avLst/>
            </a:prstGeom>
            <a:solidFill>
              <a:schemeClr val="tx1">
                <a:alpha val="5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xmlns="" id="{F7F63341-0D37-4F2B-AA55-1F151480ACD9}"/>
                </a:ext>
              </a:extLst>
            </p:cNvPr>
            <p:cNvSpPr/>
            <p:nvPr/>
          </p:nvSpPr>
          <p:spPr>
            <a:xfrm>
              <a:off x="5375887" y="843559"/>
              <a:ext cx="888105" cy="2418557"/>
            </a:xfrm>
            <a:prstGeom prst="rect">
              <a:avLst/>
            </a:prstGeom>
            <a:solidFill>
              <a:schemeClr val="tx1">
                <a:alpha val="5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5" name="그림 14" descr="텍스트이(가) 표시된 사진&#10;&#10;자동 생성된 설명">
            <a:extLst>
              <a:ext uri="{FF2B5EF4-FFF2-40B4-BE49-F238E27FC236}">
                <a16:creationId xmlns:a16="http://schemas.microsoft.com/office/drawing/2014/main" xmlns="" id="{A087135B-D93B-496D-B5F8-1D34333CA0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20" y="3438278"/>
            <a:ext cx="5040560" cy="980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9400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0" descr="윈도우 배경 화면 - 테일스타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-439898" y="-236562"/>
            <a:ext cx="9908442" cy="5573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모서리가 둥근 직사각형 1"/>
          <p:cNvSpPr/>
          <p:nvPr/>
        </p:nvSpPr>
        <p:spPr>
          <a:xfrm>
            <a:off x="107504" y="123478"/>
            <a:ext cx="8928992" cy="4896544"/>
          </a:xfrm>
          <a:prstGeom prst="roundRect">
            <a:avLst>
              <a:gd name="adj" fmla="val 10554"/>
            </a:avLst>
          </a:prstGeom>
          <a:solidFill>
            <a:schemeClr val="accent5">
              <a:lumMod val="20000"/>
              <a:lumOff val="80000"/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251520" y="230832"/>
            <a:ext cx="36359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a옛날목욕탕L" pitchFamily="18" charset="-127"/>
                <a:ea typeface="a옛날목욕탕L" pitchFamily="18" charset="-127"/>
              </a:rPr>
              <a:t>3-3) Time</a:t>
            </a:r>
            <a:r>
              <a:rPr lang="ko-KR" altLang="en-US" dirty="0"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en-US" altLang="ko-KR" dirty="0">
                <a:latin typeface="a옛날목욕탕L" pitchFamily="18" charset="-127"/>
                <a:ea typeface="a옛날목욕탕L" pitchFamily="18" charset="-127"/>
              </a:rPr>
              <a:t>weight</a:t>
            </a:r>
            <a:r>
              <a:rPr lang="ko-KR" altLang="en-US" dirty="0"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en-US" altLang="ko-KR" dirty="0" err="1">
                <a:latin typeface="a옛날목욕탕L" pitchFamily="18" charset="-127"/>
                <a:ea typeface="a옛날목욕탕L" pitchFamily="18" charset="-127"/>
              </a:rPr>
              <a:t>dataframe</a:t>
            </a:r>
            <a:endParaRPr lang="en-US" altLang="ko-KR" dirty="0">
              <a:latin typeface="a옛날목욕탕L" pitchFamily="18" charset="-127"/>
              <a:ea typeface="a옛날목욕탕L" pitchFamily="18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xmlns="" id="{452DF543-6698-43A0-8398-60F948EDFF71}"/>
              </a:ext>
            </a:extLst>
          </p:cNvPr>
          <p:cNvGrpSpPr/>
          <p:nvPr/>
        </p:nvGrpSpPr>
        <p:grpSpPr>
          <a:xfrm>
            <a:off x="2719112" y="771550"/>
            <a:ext cx="3705421" cy="2500248"/>
            <a:chOff x="2674141" y="843559"/>
            <a:chExt cx="3589507" cy="2418557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xmlns="" id="{BD02A0D1-811E-49EA-995E-9BD152D04DA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9050" t="36000" r="60237" b="27211"/>
            <a:stretch/>
          </p:blipFill>
          <p:spPr>
            <a:xfrm>
              <a:off x="2674141" y="843559"/>
              <a:ext cx="3589507" cy="2418557"/>
            </a:xfrm>
            <a:prstGeom prst="rect">
              <a:avLst/>
            </a:prstGeom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xmlns="" id="{C3406432-FACF-470E-B568-97F8C655D8AB}"/>
                </a:ext>
              </a:extLst>
            </p:cNvPr>
            <p:cNvSpPr/>
            <p:nvPr/>
          </p:nvSpPr>
          <p:spPr>
            <a:xfrm>
              <a:off x="2674141" y="843559"/>
              <a:ext cx="2701746" cy="2418557"/>
            </a:xfrm>
            <a:prstGeom prst="rect">
              <a:avLst/>
            </a:prstGeom>
            <a:solidFill>
              <a:schemeClr val="tx1">
                <a:alpha val="5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4" name="그림 13" descr="텍스트이(가) 표시된 사진&#10;&#10;자동 생성된 설명">
            <a:extLst>
              <a:ext uri="{FF2B5EF4-FFF2-40B4-BE49-F238E27FC236}">
                <a16:creationId xmlns:a16="http://schemas.microsoft.com/office/drawing/2014/main" xmlns="" id="{4078E909-0808-409D-8519-74608C4B71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3435932"/>
            <a:ext cx="8208912" cy="990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5638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0" descr="윈도우 배경 화면 - 테일스타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-439898" y="-236562"/>
            <a:ext cx="9908442" cy="5573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모서리가 둥근 직사각형 1"/>
          <p:cNvSpPr/>
          <p:nvPr/>
        </p:nvSpPr>
        <p:spPr>
          <a:xfrm>
            <a:off x="107504" y="123478"/>
            <a:ext cx="8928992" cy="4896544"/>
          </a:xfrm>
          <a:prstGeom prst="roundRect">
            <a:avLst>
              <a:gd name="adj" fmla="val 10554"/>
            </a:avLst>
          </a:prstGeom>
          <a:solidFill>
            <a:schemeClr val="accent5">
              <a:lumMod val="20000"/>
              <a:lumOff val="80000"/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251520" y="230832"/>
            <a:ext cx="4905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a옛날목욕탕L" pitchFamily="18" charset="-127"/>
                <a:ea typeface="a옛날목욕탕L" pitchFamily="18" charset="-127"/>
              </a:rPr>
              <a:t>3-3) Count + Recon + Time</a:t>
            </a:r>
            <a:r>
              <a:rPr lang="ko-KR" altLang="en-US" dirty="0"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en-US" altLang="ko-KR" dirty="0">
                <a:latin typeface="a옛날목욕탕L" pitchFamily="18" charset="-127"/>
                <a:ea typeface="a옛날목욕탕L" pitchFamily="18" charset="-127"/>
              </a:rPr>
              <a:t>weight RF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98CAF10B-AD03-4D5A-A3C4-6BA9C12D43B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26" t="24801" r="36525" b="54200"/>
          <a:stretch/>
        </p:blipFill>
        <p:spPr>
          <a:xfrm>
            <a:off x="827584" y="1059582"/>
            <a:ext cx="7488832" cy="1784558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138F9857-2DE0-4B2E-BA97-B1370C93A3F6}"/>
              </a:ext>
            </a:extLst>
          </p:cNvPr>
          <p:cNvSpPr/>
          <p:nvPr/>
        </p:nvSpPr>
        <p:spPr>
          <a:xfrm>
            <a:off x="827584" y="2751603"/>
            <a:ext cx="7488832" cy="1010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 descr="타임웨이트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71802" y="3357568"/>
            <a:ext cx="3455001" cy="428628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41153299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10" descr="윈도우 배경 화면 - 테일스타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-439898" y="-236562"/>
            <a:ext cx="9908442" cy="5573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그룹 7"/>
          <p:cNvGrpSpPr/>
          <p:nvPr/>
        </p:nvGrpSpPr>
        <p:grpSpPr>
          <a:xfrm>
            <a:off x="1092460" y="2325289"/>
            <a:ext cx="2636356" cy="607428"/>
            <a:chOff x="689124" y="1849388"/>
            <a:chExt cx="2536408" cy="504056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9124" y="1849388"/>
              <a:ext cx="2536408" cy="504056"/>
            </a:xfrm>
            <a:prstGeom prst="rect">
              <a:avLst/>
            </a:prstGeom>
            <a:effectLst>
              <a:softEdge rad="0"/>
            </a:effectLst>
          </p:spPr>
        </p:pic>
        <p:sp>
          <p:nvSpPr>
            <p:cNvPr id="13" name="TextBox 22"/>
            <p:cNvSpPr txBox="1"/>
            <p:nvPr/>
          </p:nvSpPr>
          <p:spPr>
            <a:xfrm>
              <a:off x="1019177" y="1935406"/>
              <a:ext cx="1876302" cy="306479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>
                  <a:rot lat="0" lon="0" rev="0"/>
                </a:camera>
                <a:lightRig rig="glow" dir="t">
                  <a:rot lat="0" lon="0" rev="3600000"/>
                </a:lightRig>
              </a:scene3d>
              <a:sp3d prstMaterial="softEdge">
                <a:bevelT w="29210" h="16510"/>
                <a:contourClr>
                  <a:schemeClr val="accent4">
                    <a:alpha val="95000"/>
                  </a:schemeClr>
                </a:contourClr>
              </a:sp3d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b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옛날목욕탕L" pitchFamily="18" charset="-127"/>
                  <a:ea typeface="a옛날목욕탕L" pitchFamily="18" charset="-127"/>
                </a:rPr>
                <a:t>2. </a:t>
              </a:r>
              <a:r>
                <a:rPr lang="ko-KR" altLang="en-US" b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옛날목욕탕L" pitchFamily="18" charset="-127"/>
                  <a:ea typeface="a옛날목욕탕L" pitchFamily="18" charset="-127"/>
                </a:rPr>
                <a:t>데이터 소개</a:t>
              </a:r>
              <a:endParaRPr lang="en-US" altLang="ko-KR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옛날목욕탕L" pitchFamily="18" charset="-127"/>
                <a:ea typeface="a옛날목욕탕L" pitchFamily="18" charset="-127"/>
              </a:endParaRPr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1093830" y="1491630"/>
            <a:ext cx="2636356" cy="607428"/>
            <a:chOff x="689124" y="1849388"/>
            <a:chExt cx="2536408" cy="504056"/>
          </a:xfrm>
        </p:grpSpPr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9124" y="1849388"/>
              <a:ext cx="2536408" cy="504056"/>
            </a:xfrm>
            <a:prstGeom prst="rect">
              <a:avLst/>
            </a:prstGeom>
            <a:effectLst>
              <a:softEdge rad="0"/>
            </a:effectLst>
          </p:spPr>
        </p:pic>
        <p:sp>
          <p:nvSpPr>
            <p:cNvPr id="23" name="TextBox 22"/>
            <p:cNvSpPr txBox="1"/>
            <p:nvPr/>
          </p:nvSpPr>
          <p:spPr>
            <a:xfrm>
              <a:off x="1019013" y="1932369"/>
              <a:ext cx="1876302" cy="306479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>
                  <a:rot lat="0" lon="0" rev="0"/>
                </a:camera>
                <a:lightRig rig="glow" dir="t">
                  <a:rot lat="0" lon="0" rev="3600000"/>
                </a:lightRig>
              </a:scene3d>
              <a:sp3d prstMaterial="softEdge">
                <a:bevelT w="29210" h="16510"/>
                <a:contourClr>
                  <a:schemeClr val="accent4">
                    <a:alpha val="95000"/>
                  </a:schemeClr>
                </a:contourClr>
              </a:sp3d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b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옛날목욕탕L" pitchFamily="18" charset="-127"/>
                  <a:ea typeface="a옛날목욕탕L" pitchFamily="18" charset="-127"/>
                </a:rPr>
                <a:t>1. </a:t>
              </a:r>
              <a:r>
                <a:rPr lang="ko-KR" altLang="en-US" b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옛날목욕탕L" pitchFamily="18" charset="-127"/>
                  <a:ea typeface="a옛날목욕탕L" pitchFamily="18" charset="-127"/>
                </a:rPr>
                <a:t>프로젝트 소개</a:t>
              </a:r>
              <a:endParaRPr lang="en-US" altLang="ko-KR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옛날목욕탕L" pitchFamily="18" charset="-127"/>
                <a:ea typeface="a옛날목욕탕L" pitchFamily="18" charset="-127"/>
              </a:endParaRPr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1100423" y="3188458"/>
            <a:ext cx="2636356" cy="607428"/>
            <a:chOff x="689124" y="1849388"/>
            <a:chExt cx="2536408" cy="504056"/>
          </a:xfrm>
        </p:grpSpPr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9124" y="1849388"/>
              <a:ext cx="2536408" cy="504056"/>
            </a:xfrm>
            <a:prstGeom prst="rect">
              <a:avLst/>
            </a:prstGeom>
            <a:effectLst>
              <a:softEdge rad="0"/>
            </a:effectLst>
          </p:spPr>
        </p:pic>
        <p:sp>
          <p:nvSpPr>
            <p:cNvPr id="26" name="TextBox 22"/>
            <p:cNvSpPr txBox="1"/>
            <p:nvPr/>
          </p:nvSpPr>
          <p:spPr>
            <a:xfrm>
              <a:off x="1019177" y="1935406"/>
              <a:ext cx="1876302" cy="306479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>
                  <a:rot lat="0" lon="0" rev="0"/>
                </a:camera>
                <a:lightRig rig="glow" dir="t">
                  <a:rot lat="0" lon="0" rev="3600000"/>
                </a:lightRig>
              </a:scene3d>
              <a:sp3d prstMaterial="softEdge">
                <a:bevelT w="29210" h="16510"/>
                <a:contourClr>
                  <a:schemeClr val="accent4">
                    <a:alpha val="95000"/>
                  </a:schemeClr>
                </a:contourClr>
              </a:sp3d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b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옛날목욕탕L" pitchFamily="18" charset="-127"/>
                  <a:ea typeface="a옛날목욕탕L" pitchFamily="18" charset="-127"/>
                </a:rPr>
                <a:t>3. </a:t>
              </a:r>
              <a:r>
                <a:rPr lang="ko-KR" altLang="en-US" b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옛날목욕탕L" pitchFamily="18" charset="-127"/>
                  <a:ea typeface="a옛날목욕탕L" pitchFamily="18" charset="-127"/>
                </a:rPr>
                <a:t>변수 연구</a:t>
              </a:r>
              <a:endParaRPr lang="en-US" altLang="ko-KR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옛날목욕탕L" pitchFamily="18" charset="-127"/>
                <a:ea typeface="a옛날목욕탕L" pitchFamily="18" charset="-127"/>
              </a:endParaRP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4043251" y="555526"/>
            <a:ext cx="1040670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ctr"/>
            <a:r>
              <a:rPr lang="ko-KR" altLang="en-US" sz="2800" b="1" dirty="0">
                <a:solidFill>
                  <a:schemeClr val="accent5">
                    <a:lumMod val="20000"/>
                    <a:lumOff val="80000"/>
                  </a:schemeClr>
                </a:solidFill>
                <a:latin typeface="a옛날목욕탕L" pitchFamily="18" charset="-127"/>
                <a:ea typeface="a옛날목욕탕L" pitchFamily="18" charset="-127"/>
              </a:rPr>
              <a:t>목  차</a:t>
            </a:r>
          </a:p>
        </p:txBody>
      </p:sp>
      <p:grpSp>
        <p:nvGrpSpPr>
          <p:cNvPr id="36" name="그룹 35"/>
          <p:cNvGrpSpPr/>
          <p:nvPr/>
        </p:nvGrpSpPr>
        <p:grpSpPr>
          <a:xfrm>
            <a:off x="5436096" y="2325289"/>
            <a:ext cx="2636356" cy="607428"/>
            <a:chOff x="689124" y="1849388"/>
            <a:chExt cx="2536408" cy="504056"/>
          </a:xfrm>
        </p:grpSpPr>
        <p:pic>
          <p:nvPicPr>
            <p:cNvPr id="37" name="그림 3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9124" y="1849388"/>
              <a:ext cx="2536408" cy="504056"/>
            </a:xfrm>
            <a:prstGeom prst="rect">
              <a:avLst/>
            </a:prstGeom>
            <a:effectLst>
              <a:softEdge rad="0"/>
            </a:effectLst>
          </p:spPr>
        </p:pic>
        <p:sp>
          <p:nvSpPr>
            <p:cNvPr id="38" name="TextBox 22"/>
            <p:cNvSpPr txBox="1"/>
            <p:nvPr/>
          </p:nvSpPr>
          <p:spPr>
            <a:xfrm>
              <a:off x="1019177" y="1935406"/>
              <a:ext cx="1876302" cy="306479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>
                  <a:rot lat="0" lon="0" rev="0"/>
                </a:camera>
                <a:lightRig rig="glow" dir="t">
                  <a:rot lat="0" lon="0" rev="3600000"/>
                </a:lightRig>
              </a:scene3d>
              <a:sp3d prstMaterial="softEdge">
                <a:bevelT w="29210" h="16510"/>
                <a:contourClr>
                  <a:schemeClr val="accent4">
                    <a:alpha val="95000"/>
                  </a:schemeClr>
                </a:contourClr>
              </a:sp3d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b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옛날목욕탕L" pitchFamily="18" charset="-127"/>
                  <a:ea typeface="a옛날목욕탕L" pitchFamily="18" charset="-127"/>
                </a:rPr>
                <a:t>5. </a:t>
              </a:r>
              <a:r>
                <a:rPr lang="ko-KR" altLang="en-US" b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옛날목욕탕L" pitchFamily="18" charset="-127"/>
                  <a:ea typeface="a옛날목욕탕L" pitchFamily="18" charset="-127"/>
                </a:rPr>
                <a:t>결론</a:t>
              </a:r>
              <a:endParaRPr lang="en-US" altLang="ko-KR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옛날목욕탕L" pitchFamily="18" charset="-127"/>
                <a:ea typeface="a옛날목욕탕L" pitchFamily="18" charset="-127"/>
              </a:endParaRPr>
            </a:p>
          </p:txBody>
        </p:sp>
      </p:grpSp>
      <p:grpSp>
        <p:nvGrpSpPr>
          <p:cNvPr id="39" name="그룹 38"/>
          <p:cNvGrpSpPr/>
          <p:nvPr/>
        </p:nvGrpSpPr>
        <p:grpSpPr>
          <a:xfrm>
            <a:off x="5437466" y="1491630"/>
            <a:ext cx="2636356" cy="607428"/>
            <a:chOff x="689124" y="1849388"/>
            <a:chExt cx="2536408" cy="504056"/>
          </a:xfrm>
        </p:grpSpPr>
        <p:pic>
          <p:nvPicPr>
            <p:cNvPr id="40" name="그림 3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9124" y="1849388"/>
              <a:ext cx="2536408" cy="504056"/>
            </a:xfrm>
            <a:prstGeom prst="rect">
              <a:avLst/>
            </a:prstGeom>
            <a:effectLst>
              <a:softEdge rad="0"/>
            </a:effectLst>
          </p:spPr>
        </p:pic>
        <p:sp>
          <p:nvSpPr>
            <p:cNvPr id="41" name="TextBox 40"/>
            <p:cNvSpPr txBox="1"/>
            <p:nvPr/>
          </p:nvSpPr>
          <p:spPr>
            <a:xfrm>
              <a:off x="1017859" y="1932369"/>
              <a:ext cx="1876302" cy="306479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>
                  <a:rot lat="0" lon="0" rev="0"/>
                </a:camera>
                <a:lightRig rig="glow" dir="t">
                  <a:rot lat="0" lon="0" rev="3600000"/>
                </a:lightRig>
              </a:scene3d>
              <a:sp3d prstMaterial="softEdge">
                <a:bevelT w="29210" h="16510"/>
                <a:contourClr>
                  <a:schemeClr val="accent4">
                    <a:alpha val="95000"/>
                  </a:schemeClr>
                </a:contourClr>
              </a:sp3d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b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옛날목욕탕L" pitchFamily="18" charset="-127"/>
                  <a:ea typeface="a옛날목욕탕L" pitchFamily="18" charset="-127"/>
                </a:rPr>
                <a:t>4. </a:t>
              </a:r>
              <a:r>
                <a:rPr lang="ko-KR" altLang="en-US" b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옛날목욕탕L" pitchFamily="18" charset="-127"/>
                  <a:ea typeface="a옛날목욕탕L" pitchFamily="18" charset="-127"/>
                </a:rPr>
                <a:t>모델링</a:t>
              </a:r>
              <a:endParaRPr lang="en-US" altLang="ko-KR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옛날목욕탕L" pitchFamily="18" charset="-127"/>
                <a:ea typeface="a옛날목욕탕L" pitchFamily="18" charset="-127"/>
              </a:endParaRPr>
            </a:p>
          </p:txBody>
        </p:sp>
      </p:grpSp>
      <p:grpSp>
        <p:nvGrpSpPr>
          <p:cNvPr id="42" name="그룹 41"/>
          <p:cNvGrpSpPr/>
          <p:nvPr/>
        </p:nvGrpSpPr>
        <p:grpSpPr>
          <a:xfrm>
            <a:off x="5444059" y="3188458"/>
            <a:ext cx="2636356" cy="607428"/>
            <a:chOff x="689124" y="1849388"/>
            <a:chExt cx="2536408" cy="504056"/>
          </a:xfrm>
        </p:grpSpPr>
        <p:pic>
          <p:nvPicPr>
            <p:cNvPr id="43" name="그림 4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9124" y="1849388"/>
              <a:ext cx="2536408" cy="504056"/>
            </a:xfrm>
            <a:prstGeom prst="rect">
              <a:avLst/>
            </a:prstGeom>
            <a:effectLst>
              <a:softEdge rad="0"/>
            </a:effectLst>
          </p:spPr>
        </p:pic>
        <p:sp>
          <p:nvSpPr>
            <p:cNvPr id="44" name="TextBox 22"/>
            <p:cNvSpPr txBox="1"/>
            <p:nvPr/>
          </p:nvSpPr>
          <p:spPr>
            <a:xfrm>
              <a:off x="1019177" y="1934231"/>
              <a:ext cx="1876302" cy="306479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>
                  <a:rot lat="0" lon="0" rev="0"/>
                </a:camera>
                <a:lightRig rig="glow" dir="t">
                  <a:rot lat="0" lon="0" rev="3600000"/>
                </a:lightRig>
              </a:scene3d>
              <a:sp3d prstMaterial="softEdge">
                <a:bevelT w="29210" h="16510"/>
                <a:contourClr>
                  <a:schemeClr val="accent4">
                    <a:alpha val="95000"/>
                  </a:schemeClr>
                </a:contourClr>
              </a:sp3d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b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옛날목욕탕L" pitchFamily="18" charset="-127"/>
                  <a:ea typeface="a옛날목욕탕L" pitchFamily="18" charset="-127"/>
                </a:rPr>
                <a:t>Q&amp;A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07369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2F8B7818-EF05-4319-B437-723CC4B55070}"/>
              </a:ext>
            </a:extLst>
          </p:cNvPr>
          <p:cNvSpPr txBox="1"/>
          <p:nvPr/>
        </p:nvSpPr>
        <p:spPr>
          <a:xfrm>
            <a:off x="2368520" y="1779662"/>
            <a:ext cx="4406976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 b="1" dirty="0"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동가홍상</a:t>
            </a:r>
            <a:endParaRPr lang="en-US" altLang="ko-KR" sz="5400" b="1" dirty="0">
              <a:solidFill>
                <a:schemeClr val="bg1"/>
              </a:solidFill>
              <a:latin typeface="a옛날목욕탕L" pitchFamily="18" charset="-127"/>
              <a:ea typeface="a옛날목욕탕L" pitchFamily="18" charset="-127"/>
            </a:endParaRPr>
          </a:p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유닛의 효율성이 높을수록 유리하다</a:t>
            </a:r>
            <a:endParaRPr lang="en-US" altLang="ko-KR" sz="5400" b="1" dirty="0">
              <a:solidFill>
                <a:schemeClr val="bg1"/>
              </a:solidFill>
              <a:latin typeface="a옛날목욕탕L" pitchFamily="18" charset="-127"/>
              <a:ea typeface="a옛날목욕탕L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712756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0" descr="윈도우 배경 화면 - 테일스타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-439898" y="-236562"/>
            <a:ext cx="9908442" cy="5573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모서리가 둥근 직사각형 1"/>
          <p:cNvSpPr/>
          <p:nvPr/>
        </p:nvSpPr>
        <p:spPr>
          <a:xfrm>
            <a:off x="107504" y="123478"/>
            <a:ext cx="8928992" cy="4896544"/>
          </a:xfrm>
          <a:prstGeom prst="roundRect">
            <a:avLst>
              <a:gd name="adj" fmla="val 10554"/>
            </a:avLst>
          </a:prstGeom>
          <a:solidFill>
            <a:schemeClr val="accent5">
              <a:lumMod val="20000"/>
              <a:lumOff val="80000"/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251520" y="230832"/>
            <a:ext cx="3259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a옛날목욕탕L" pitchFamily="18" charset="-127"/>
                <a:ea typeface="a옛날목욕탕L" pitchFamily="18" charset="-127"/>
              </a:rPr>
              <a:t>3-4) Time</a:t>
            </a:r>
            <a:r>
              <a:rPr lang="ko-KR" altLang="en-US" dirty="0"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en-US" altLang="ko-KR" dirty="0">
                <a:latin typeface="a옛날목욕탕L" pitchFamily="18" charset="-127"/>
                <a:ea typeface="a옛날목욕탕L" pitchFamily="18" charset="-127"/>
              </a:rPr>
              <a:t>gap</a:t>
            </a:r>
            <a:r>
              <a:rPr lang="ko-KR" altLang="en-US" dirty="0"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en-US" altLang="ko-KR" dirty="0" err="1">
                <a:latin typeface="a옛날목욕탕L" pitchFamily="18" charset="-127"/>
                <a:ea typeface="a옛날목욕탕L" pitchFamily="18" charset="-127"/>
              </a:rPr>
              <a:t>dataframe</a:t>
            </a:r>
            <a:endParaRPr lang="en-US" altLang="ko-KR" dirty="0">
              <a:latin typeface="a옛날목욕탕L" pitchFamily="18" charset="-127"/>
              <a:ea typeface="a옛날목욕탕L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01BA051D-7B79-4714-B98C-D94508C1BE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268" y="791107"/>
            <a:ext cx="8617212" cy="3076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9360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0" descr="윈도우 배경 화면 - 테일스타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-439898" y="-236562"/>
            <a:ext cx="9908442" cy="5573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모서리가 둥근 직사각형 1"/>
          <p:cNvSpPr/>
          <p:nvPr/>
        </p:nvSpPr>
        <p:spPr>
          <a:xfrm>
            <a:off x="107504" y="123478"/>
            <a:ext cx="8928992" cy="4896544"/>
          </a:xfrm>
          <a:prstGeom prst="roundRect">
            <a:avLst>
              <a:gd name="adj" fmla="val 10554"/>
            </a:avLst>
          </a:prstGeom>
          <a:solidFill>
            <a:schemeClr val="accent5">
              <a:lumMod val="20000"/>
              <a:lumOff val="80000"/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251520" y="230832"/>
            <a:ext cx="3259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a옛날목욕탕L" pitchFamily="18" charset="-127"/>
                <a:ea typeface="a옛날목욕탕L" pitchFamily="18" charset="-127"/>
              </a:rPr>
              <a:t>3-4) Time</a:t>
            </a:r>
            <a:r>
              <a:rPr lang="ko-KR" altLang="en-US" dirty="0"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en-US" altLang="ko-KR" dirty="0">
                <a:latin typeface="a옛날목욕탕L" pitchFamily="18" charset="-127"/>
                <a:ea typeface="a옛날목욕탕L" pitchFamily="18" charset="-127"/>
              </a:rPr>
              <a:t>gap</a:t>
            </a:r>
            <a:r>
              <a:rPr lang="ko-KR" altLang="en-US" dirty="0"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en-US" altLang="ko-KR" dirty="0" err="1">
                <a:latin typeface="a옛날목욕탕L" pitchFamily="18" charset="-127"/>
                <a:ea typeface="a옛날목욕탕L" pitchFamily="18" charset="-127"/>
              </a:rPr>
              <a:t>dataframe</a:t>
            </a:r>
            <a:endParaRPr lang="en-US" altLang="ko-KR" dirty="0">
              <a:latin typeface="a옛날목욕탕L" pitchFamily="18" charset="-127"/>
              <a:ea typeface="a옛날목욕탕L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6A78796B-EC82-4D20-9499-9C131E744B1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l="1962" t="29000" r="9839" b="33200"/>
          <a:stretch/>
        </p:blipFill>
        <p:spPr>
          <a:xfrm>
            <a:off x="251520" y="848582"/>
            <a:ext cx="8629210" cy="2080256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DB644544-2167-4389-9957-658C45DDB909}"/>
              </a:ext>
            </a:extLst>
          </p:cNvPr>
          <p:cNvSpPr/>
          <p:nvPr/>
        </p:nvSpPr>
        <p:spPr>
          <a:xfrm>
            <a:off x="251520" y="848582"/>
            <a:ext cx="1296144" cy="2080256"/>
          </a:xfrm>
          <a:prstGeom prst="rect">
            <a:avLst/>
          </a:prstGeom>
          <a:solidFill>
            <a:schemeClr val="tx1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FABCFD80-8DC3-403C-815F-4B946BBA11B8}"/>
              </a:ext>
            </a:extLst>
          </p:cNvPr>
          <p:cNvSpPr/>
          <p:nvPr/>
        </p:nvSpPr>
        <p:spPr>
          <a:xfrm>
            <a:off x="7346444" y="850327"/>
            <a:ext cx="1548000" cy="2080256"/>
          </a:xfrm>
          <a:prstGeom prst="rect">
            <a:avLst/>
          </a:prstGeom>
          <a:solidFill>
            <a:schemeClr val="tx1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BC71DCB1-04CC-4A13-A864-EC21EEC2DC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3270" y="3158370"/>
            <a:ext cx="8617460" cy="853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9310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0" descr="윈도우 배경 화면 - 테일스타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-439898" y="-236562"/>
            <a:ext cx="9908442" cy="5573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모서리가 둥근 직사각형 1"/>
          <p:cNvSpPr/>
          <p:nvPr/>
        </p:nvSpPr>
        <p:spPr>
          <a:xfrm>
            <a:off x="107504" y="123478"/>
            <a:ext cx="8928992" cy="4896544"/>
          </a:xfrm>
          <a:prstGeom prst="roundRect">
            <a:avLst>
              <a:gd name="adj" fmla="val 10554"/>
            </a:avLst>
          </a:prstGeom>
          <a:solidFill>
            <a:schemeClr val="accent5">
              <a:lumMod val="20000"/>
              <a:lumOff val="80000"/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251520" y="230832"/>
            <a:ext cx="3259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a옛날목욕탕L" pitchFamily="18" charset="-127"/>
                <a:ea typeface="a옛날목욕탕L" pitchFamily="18" charset="-127"/>
              </a:rPr>
              <a:t>3-4) Time</a:t>
            </a:r>
            <a:r>
              <a:rPr lang="ko-KR" altLang="en-US" dirty="0"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en-US" altLang="ko-KR" dirty="0">
                <a:latin typeface="a옛날목욕탕L" pitchFamily="18" charset="-127"/>
                <a:ea typeface="a옛날목욕탕L" pitchFamily="18" charset="-127"/>
              </a:rPr>
              <a:t>gap</a:t>
            </a:r>
            <a:r>
              <a:rPr lang="ko-KR" altLang="en-US" dirty="0"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en-US" altLang="ko-KR" dirty="0" err="1">
                <a:latin typeface="a옛날목욕탕L" pitchFamily="18" charset="-127"/>
                <a:ea typeface="a옛날목욕탕L" pitchFamily="18" charset="-127"/>
              </a:rPr>
              <a:t>dataframe</a:t>
            </a:r>
            <a:endParaRPr lang="en-US" altLang="ko-KR" dirty="0">
              <a:latin typeface="a옛날목욕탕L" pitchFamily="18" charset="-127"/>
              <a:ea typeface="a옛날목욕탕L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6A78796B-EC82-4D20-9499-9C131E744B1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l="1962" t="29000" r="9839" b="33200"/>
          <a:stretch/>
        </p:blipFill>
        <p:spPr>
          <a:xfrm>
            <a:off x="251520" y="849789"/>
            <a:ext cx="8629210" cy="2080256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DB644544-2167-4389-9957-658C45DDB909}"/>
              </a:ext>
            </a:extLst>
          </p:cNvPr>
          <p:cNvSpPr/>
          <p:nvPr/>
        </p:nvSpPr>
        <p:spPr>
          <a:xfrm>
            <a:off x="251520" y="849789"/>
            <a:ext cx="1296144" cy="2080256"/>
          </a:xfrm>
          <a:prstGeom prst="rect">
            <a:avLst/>
          </a:prstGeom>
          <a:solidFill>
            <a:schemeClr val="tx1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BFD78448-3DB6-4038-B9A1-724F96EC79AB}"/>
              </a:ext>
            </a:extLst>
          </p:cNvPr>
          <p:cNvSpPr/>
          <p:nvPr/>
        </p:nvSpPr>
        <p:spPr>
          <a:xfrm>
            <a:off x="7346444" y="850327"/>
            <a:ext cx="1548000" cy="2080256"/>
          </a:xfrm>
          <a:prstGeom prst="rect">
            <a:avLst/>
          </a:prstGeom>
          <a:solidFill>
            <a:schemeClr val="tx1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xmlns="" id="{38B01AB5-5187-4105-9B74-6F47898236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6846" y="3147815"/>
            <a:ext cx="8617460" cy="864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1459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0" descr="윈도우 배경 화면 - 테일스타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-439898" y="-236562"/>
            <a:ext cx="9908442" cy="5573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모서리가 둥근 직사각형 1"/>
          <p:cNvSpPr/>
          <p:nvPr/>
        </p:nvSpPr>
        <p:spPr>
          <a:xfrm>
            <a:off x="107504" y="123478"/>
            <a:ext cx="8928992" cy="4896544"/>
          </a:xfrm>
          <a:prstGeom prst="roundRect">
            <a:avLst>
              <a:gd name="adj" fmla="val 10554"/>
            </a:avLst>
          </a:prstGeom>
          <a:solidFill>
            <a:schemeClr val="accent5">
              <a:lumMod val="20000"/>
              <a:lumOff val="80000"/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251520" y="230832"/>
            <a:ext cx="3259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a옛날목욕탕L" pitchFamily="18" charset="-127"/>
                <a:ea typeface="a옛날목욕탕L" pitchFamily="18" charset="-127"/>
              </a:rPr>
              <a:t>3-4) Time</a:t>
            </a:r>
            <a:r>
              <a:rPr lang="ko-KR" altLang="en-US" dirty="0"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en-US" altLang="ko-KR" dirty="0">
                <a:latin typeface="a옛날목욕탕L" pitchFamily="18" charset="-127"/>
                <a:ea typeface="a옛날목욕탕L" pitchFamily="18" charset="-127"/>
              </a:rPr>
              <a:t>gap</a:t>
            </a:r>
            <a:r>
              <a:rPr lang="ko-KR" altLang="en-US" dirty="0"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en-US" altLang="ko-KR" dirty="0" err="1">
                <a:latin typeface="a옛날목욕탕L" pitchFamily="18" charset="-127"/>
                <a:ea typeface="a옛날목욕탕L" pitchFamily="18" charset="-127"/>
              </a:rPr>
              <a:t>dataframe</a:t>
            </a:r>
            <a:endParaRPr lang="en-US" altLang="ko-KR" dirty="0">
              <a:latin typeface="a옛날목욕탕L" pitchFamily="18" charset="-127"/>
              <a:ea typeface="a옛날목욕탕L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6A78796B-EC82-4D20-9499-9C131E744B1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l="1962" t="29000" r="9839" b="33200"/>
          <a:stretch/>
        </p:blipFill>
        <p:spPr>
          <a:xfrm>
            <a:off x="251520" y="849789"/>
            <a:ext cx="8629210" cy="2080256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DB644544-2167-4389-9957-658C45DDB909}"/>
              </a:ext>
            </a:extLst>
          </p:cNvPr>
          <p:cNvSpPr/>
          <p:nvPr/>
        </p:nvSpPr>
        <p:spPr>
          <a:xfrm>
            <a:off x="251520" y="849789"/>
            <a:ext cx="1296144" cy="2080256"/>
          </a:xfrm>
          <a:prstGeom prst="rect">
            <a:avLst/>
          </a:prstGeom>
          <a:solidFill>
            <a:schemeClr val="tx1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D6F2C240-1ECC-4DF6-BA14-48B1FF8F9E66}"/>
              </a:ext>
            </a:extLst>
          </p:cNvPr>
          <p:cNvSpPr/>
          <p:nvPr/>
        </p:nvSpPr>
        <p:spPr>
          <a:xfrm>
            <a:off x="7346444" y="850327"/>
            <a:ext cx="1548000" cy="2080256"/>
          </a:xfrm>
          <a:prstGeom prst="rect">
            <a:avLst/>
          </a:prstGeom>
          <a:solidFill>
            <a:schemeClr val="tx1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A2E0C30E-6C94-44BC-B015-387874AC67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7080" y="3147715"/>
            <a:ext cx="8647364" cy="864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9455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0" descr="윈도우 배경 화면 - 테일스타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-439898" y="-236562"/>
            <a:ext cx="9908442" cy="5573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모서리가 둥근 직사각형 1"/>
          <p:cNvSpPr/>
          <p:nvPr/>
        </p:nvSpPr>
        <p:spPr>
          <a:xfrm>
            <a:off x="107504" y="123478"/>
            <a:ext cx="8928992" cy="4896544"/>
          </a:xfrm>
          <a:prstGeom prst="roundRect">
            <a:avLst>
              <a:gd name="adj" fmla="val 10554"/>
            </a:avLst>
          </a:prstGeom>
          <a:solidFill>
            <a:schemeClr val="accent5">
              <a:lumMod val="20000"/>
              <a:lumOff val="80000"/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251520" y="230832"/>
            <a:ext cx="6138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a옛날목욕탕L" pitchFamily="18" charset="-127"/>
                <a:ea typeface="a옛날목욕탕L" pitchFamily="18" charset="-127"/>
              </a:rPr>
              <a:t>3-4) Count + Recon + Time</a:t>
            </a:r>
            <a:r>
              <a:rPr lang="ko-KR" altLang="en-US" dirty="0"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en-US" altLang="ko-KR" dirty="0">
                <a:latin typeface="a옛날목욕탕L" pitchFamily="18" charset="-127"/>
                <a:ea typeface="a옛날목욕탕L" pitchFamily="18" charset="-127"/>
              </a:rPr>
              <a:t>weight + Time gap RF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xmlns="" id="{61514CE2-E220-41C4-B56B-CE32C4A83E1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25" t="29000" r="50787" b="55600"/>
          <a:stretch/>
        </p:blipFill>
        <p:spPr>
          <a:xfrm>
            <a:off x="827584" y="1180336"/>
            <a:ext cx="7488832" cy="144521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xmlns="" id="{E211BA1B-DE45-4961-9C99-83E2121C6D6E}"/>
              </a:ext>
            </a:extLst>
          </p:cNvPr>
          <p:cNvSpPr/>
          <p:nvPr/>
        </p:nvSpPr>
        <p:spPr>
          <a:xfrm>
            <a:off x="827584" y="2491275"/>
            <a:ext cx="7488832" cy="1342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 descr="타임갭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3240" y="3286130"/>
            <a:ext cx="3280917" cy="500066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17173549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2F8B7818-EF05-4319-B437-723CC4B55070}"/>
              </a:ext>
            </a:extLst>
          </p:cNvPr>
          <p:cNvSpPr txBox="1"/>
          <p:nvPr/>
        </p:nvSpPr>
        <p:spPr>
          <a:xfrm>
            <a:off x="2739614" y="1779662"/>
            <a:ext cx="3664786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 b="1" dirty="0" err="1"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거거익선</a:t>
            </a:r>
            <a:endParaRPr lang="en-US" altLang="ko-KR" sz="5400" b="1" dirty="0">
              <a:solidFill>
                <a:schemeClr val="bg1"/>
              </a:solidFill>
              <a:latin typeface="a옛날목욕탕L" pitchFamily="18" charset="-127"/>
              <a:ea typeface="a옛날목욕탕L" pitchFamily="18" charset="-127"/>
            </a:endParaRPr>
          </a:p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큰 값은 크게 작은 값은 작게</a:t>
            </a:r>
            <a:endParaRPr lang="en-US" altLang="ko-KR" sz="5400" b="1" dirty="0">
              <a:solidFill>
                <a:schemeClr val="bg1"/>
              </a:solidFill>
              <a:latin typeface="a옛날목욕탕L" pitchFamily="18" charset="-127"/>
              <a:ea typeface="a옛날목욕탕L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445631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0" descr="윈도우 배경 화면 - 테일스타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-439898" y="-236562"/>
            <a:ext cx="9908442" cy="5573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모서리가 둥근 직사각형 1"/>
          <p:cNvSpPr/>
          <p:nvPr/>
        </p:nvSpPr>
        <p:spPr>
          <a:xfrm>
            <a:off x="107504" y="123478"/>
            <a:ext cx="8928992" cy="4896544"/>
          </a:xfrm>
          <a:prstGeom prst="roundRect">
            <a:avLst>
              <a:gd name="adj" fmla="val 10554"/>
            </a:avLst>
          </a:prstGeom>
          <a:solidFill>
            <a:schemeClr val="accent5">
              <a:lumMod val="20000"/>
              <a:lumOff val="80000"/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51520" y="230832"/>
            <a:ext cx="3201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a옛날목욕탕L" pitchFamily="18" charset="-127"/>
                <a:ea typeface="a옛날목욕탕L" pitchFamily="18" charset="-127"/>
              </a:rPr>
              <a:t>3-5) </a:t>
            </a:r>
            <a:r>
              <a:rPr lang="en-US" altLang="ko-KR" dirty="0" err="1">
                <a:latin typeface="a옛날목욕탕L" pitchFamily="18" charset="-127"/>
                <a:ea typeface="a옛날목욕탕L" pitchFamily="18" charset="-127"/>
              </a:rPr>
              <a:t>Serogop</a:t>
            </a:r>
            <a:r>
              <a:rPr lang="ko-KR" altLang="en-US" dirty="0"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en-US" altLang="ko-KR" dirty="0" err="1">
                <a:latin typeface="a옛날목욕탕L" pitchFamily="18" charset="-127"/>
                <a:ea typeface="a옛날목욕탕L" pitchFamily="18" charset="-127"/>
              </a:rPr>
              <a:t>dataframe</a:t>
            </a:r>
            <a:endParaRPr lang="en-US" altLang="ko-KR" dirty="0">
              <a:latin typeface="a옛날목욕탕L" pitchFamily="18" charset="-127"/>
              <a:ea typeface="a옛날목욕탕L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36869998-C74D-46DC-831D-D6ACC35ED9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632" y="828292"/>
            <a:ext cx="8388991" cy="1527434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1FD72017-F6FC-4BAD-B633-7E91AF8A3CE2}"/>
              </a:ext>
            </a:extLst>
          </p:cNvPr>
          <p:cNvSpPr/>
          <p:nvPr/>
        </p:nvSpPr>
        <p:spPr>
          <a:xfrm>
            <a:off x="354631" y="828292"/>
            <a:ext cx="8388991" cy="1527434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Count detail df</a:t>
            </a:r>
            <a:endParaRPr lang="ko-KR" altLang="en-US" sz="16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BCD74587-EA47-4267-8B2A-DC7342E3AA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4631" y="2779307"/>
            <a:ext cx="8388991" cy="1527434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FDB29156-2F0B-40F5-80A2-80DFCE96C613}"/>
              </a:ext>
            </a:extLst>
          </p:cNvPr>
          <p:cNvSpPr/>
          <p:nvPr/>
        </p:nvSpPr>
        <p:spPr>
          <a:xfrm>
            <a:off x="353201" y="2779336"/>
            <a:ext cx="8388991" cy="1527434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Time gap df</a:t>
            </a:r>
            <a:endParaRPr lang="ko-KR" altLang="en-US" sz="16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1" name="곱하기 기호 10">
            <a:extLst>
              <a:ext uri="{FF2B5EF4-FFF2-40B4-BE49-F238E27FC236}">
                <a16:creationId xmlns:a16="http://schemas.microsoft.com/office/drawing/2014/main" xmlns="" id="{573220A1-3AB1-49C3-82B2-2965C0DBE637}"/>
              </a:ext>
            </a:extLst>
          </p:cNvPr>
          <p:cNvSpPr/>
          <p:nvPr/>
        </p:nvSpPr>
        <p:spPr>
          <a:xfrm>
            <a:off x="3674036" y="1669514"/>
            <a:ext cx="1800200" cy="1800200"/>
          </a:xfrm>
          <a:prstGeom prst="mathMultiply">
            <a:avLst>
              <a:gd name="adj1" fmla="val 1258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515043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0" descr="윈도우 배경 화면 - 테일스타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-439898" y="-236562"/>
            <a:ext cx="9908442" cy="5573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모서리가 둥근 직사각형 1"/>
          <p:cNvSpPr/>
          <p:nvPr/>
        </p:nvSpPr>
        <p:spPr>
          <a:xfrm>
            <a:off x="107504" y="123478"/>
            <a:ext cx="8928992" cy="4896544"/>
          </a:xfrm>
          <a:prstGeom prst="roundRect">
            <a:avLst>
              <a:gd name="adj" fmla="val 10554"/>
            </a:avLst>
          </a:prstGeom>
          <a:solidFill>
            <a:schemeClr val="accent5">
              <a:lumMod val="20000"/>
              <a:lumOff val="80000"/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84409271-DD22-4DE8-BCC4-4985C48FB9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1720" y="2809833"/>
            <a:ext cx="5040560" cy="170613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xmlns="" id="{858E1632-F2A6-4407-A7BE-F87129723F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6491" y="771550"/>
            <a:ext cx="8503981" cy="18002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4F2D0131-05E3-4430-B07F-167FED580F8A}"/>
              </a:ext>
            </a:extLst>
          </p:cNvPr>
          <p:cNvSpPr txBox="1"/>
          <p:nvPr/>
        </p:nvSpPr>
        <p:spPr>
          <a:xfrm>
            <a:off x="251520" y="230832"/>
            <a:ext cx="3201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a옛날목욕탕L" pitchFamily="18" charset="-127"/>
                <a:ea typeface="a옛날목욕탕L" pitchFamily="18" charset="-127"/>
              </a:rPr>
              <a:t>3-5) </a:t>
            </a:r>
            <a:r>
              <a:rPr lang="en-US" altLang="ko-KR" dirty="0" err="1">
                <a:latin typeface="a옛날목욕탕L" pitchFamily="18" charset="-127"/>
                <a:ea typeface="a옛날목욕탕L" pitchFamily="18" charset="-127"/>
              </a:rPr>
              <a:t>Serogop</a:t>
            </a:r>
            <a:r>
              <a:rPr lang="ko-KR" altLang="en-US" dirty="0"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en-US" altLang="ko-KR" dirty="0" err="1">
                <a:latin typeface="a옛날목욕탕L" pitchFamily="18" charset="-127"/>
                <a:ea typeface="a옛날목욕탕L" pitchFamily="18" charset="-127"/>
              </a:rPr>
              <a:t>dataframe</a:t>
            </a:r>
            <a:endParaRPr lang="en-US" altLang="ko-KR" dirty="0">
              <a:latin typeface="a옛날목욕탕L" pitchFamily="18" charset="-127"/>
              <a:ea typeface="a옛날목욕탕L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40695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0" descr="윈도우 배경 화면 - 테일스타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-439898" y="-236562"/>
            <a:ext cx="9908442" cy="5573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모서리가 둥근 직사각형 1"/>
          <p:cNvSpPr/>
          <p:nvPr/>
        </p:nvSpPr>
        <p:spPr>
          <a:xfrm>
            <a:off x="107504" y="123478"/>
            <a:ext cx="8928992" cy="4896544"/>
          </a:xfrm>
          <a:prstGeom prst="roundRect">
            <a:avLst>
              <a:gd name="adj" fmla="val 10554"/>
            </a:avLst>
          </a:prstGeom>
          <a:solidFill>
            <a:schemeClr val="accent5">
              <a:lumMod val="20000"/>
              <a:lumOff val="80000"/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251520" y="230832"/>
            <a:ext cx="74639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a옛날목욕탕L" pitchFamily="18" charset="-127"/>
                <a:ea typeface="a옛날목욕탕L" pitchFamily="18" charset="-127"/>
              </a:rPr>
              <a:t>3-5) Count + Recon + Time</a:t>
            </a:r>
            <a:r>
              <a:rPr lang="ko-KR" altLang="en-US" dirty="0"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en-US" altLang="ko-KR" dirty="0">
                <a:latin typeface="a옛날목욕탕L" pitchFamily="18" charset="-127"/>
                <a:ea typeface="a옛날목욕탕L" pitchFamily="18" charset="-127"/>
              </a:rPr>
              <a:t>weight + Time gap + </a:t>
            </a:r>
            <a:r>
              <a:rPr lang="en-US" altLang="ko-KR" dirty="0" err="1">
                <a:latin typeface="a옛날목욕탕L" pitchFamily="18" charset="-127"/>
                <a:ea typeface="a옛날목욕탕L" pitchFamily="18" charset="-127"/>
              </a:rPr>
              <a:t>Serogop</a:t>
            </a:r>
            <a:r>
              <a:rPr lang="en-US" altLang="ko-KR" dirty="0">
                <a:latin typeface="a옛날목욕탕L" pitchFamily="18" charset="-127"/>
                <a:ea typeface="a옛날목욕탕L" pitchFamily="18" charset="-127"/>
              </a:rPr>
              <a:t> RF</a:t>
            </a: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xmlns="" id="{CA51DC36-8973-48B4-AA13-CB7A0F4584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205" y="1059582"/>
            <a:ext cx="7811590" cy="1648055"/>
          </a:xfrm>
          <a:prstGeom prst="rect">
            <a:avLst/>
          </a:prstGeom>
        </p:spPr>
      </p:pic>
      <p:pic>
        <p:nvPicPr>
          <p:cNvPr id="9" name="그림 8" descr="세로곱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28926" y="3214692"/>
            <a:ext cx="3220829" cy="428628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25811419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0" descr="윈도우 배경 화면 - 테일스타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-439898" y="-236562"/>
            <a:ext cx="9908442" cy="5573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모서리가 둥근 직사각형 1"/>
          <p:cNvSpPr/>
          <p:nvPr/>
        </p:nvSpPr>
        <p:spPr>
          <a:xfrm>
            <a:off x="107504" y="123478"/>
            <a:ext cx="8928992" cy="4896544"/>
          </a:xfrm>
          <a:prstGeom prst="roundRect">
            <a:avLst>
              <a:gd name="adj" fmla="val 10554"/>
            </a:avLst>
          </a:prstGeom>
          <a:solidFill>
            <a:schemeClr val="accent5">
              <a:lumMod val="20000"/>
              <a:lumOff val="80000"/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251520" y="230832"/>
            <a:ext cx="4608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옛날목욕탕L" pitchFamily="18" charset="-127"/>
                <a:ea typeface="a옛날목욕탕L" pitchFamily="18" charset="-127"/>
              </a:rPr>
              <a:t>1. </a:t>
            </a:r>
            <a:r>
              <a:rPr lang="ko-KR" altLang="en-US" dirty="0">
                <a:latin typeface="a옛날목욕탕L" pitchFamily="18" charset="-127"/>
                <a:ea typeface="a옛날목욕탕L" pitchFamily="18" charset="-127"/>
              </a:rPr>
              <a:t>프로젝트 소개</a:t>
            </a:r>
            <a:r>
              <a:rPr lang="en-US" altLang="ko-KR" sz="1600" dirty="0">
                <a:latin typeface="a옛날목욕탕L" pitchFamily="18" charset="-127"/>
                <a:ea typeface="a옛날목욕탕L" pitchFamily="18" charset="-127"/>
              </a:rPr>
              <a:t>_</a:t>
            </a:r>
            <a:r>
              <a:rPr lang="ko-KR" altLang="en-US" sz="1600" dirty="0">
                <a:latin typeface="a옛날목욕탕L" pitchFamily="18" charset="-127"/>
                <a:ea typeface="a옛날목욕탕L" pitchFamily="18" charset="-127"/>
              </a:rPr>
              <a:t>산업규모</a:t>
            </a:r>
            <a:endParaRPr lang="en-US" altLang="ko-KR" dirty="0">
              <a:latin typeface="a옛날목욕탕L" pitchFamily="18" charset="-127"/>
              <a:ea typeface="a옛날목욕탕L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10D20CE2-C116-41E3-96CD-BACF18C4E9D3}"/>
              </a:ext>
            </a:extLst>
          </p:cNvPr>
          <p:cNvSpPr txBox="1"/>
          <p:nvPr/>
        </p:nvSpPr>
        <p:spPr>
          <a:xfrm>
            <a:off x="3422110" y="752386"/>
            <a:ext cx="230383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국내 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e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스포츠 산업 규모</a:t>
            </a:r>
            <a:endParaRPr lang="en-US" altLang="ko-KR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algn="ctr"/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KOCCA 2019 </a:t>
            </a:r>
            <a:r>
              <a:rPr lang="ko-KR" alt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이스포츠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 실태조사</a:t>
            </a:r>
          </a:p>
        </p:txBody>
      </p:sp>
      <p:graphicFrame>
        <p:nvGraphicFramePr>
          <p:cNvPr id="10" name="내용 개체 틀 5">
            <a:extLst>
              <a:ext uri="{FF2B5EF4-FFF2-40B4-BE49-F238E27FC236}">
                <a16:creationId xmlns:a16="http://schemas.microsoft.com/office/drawing/2014/main" xmlns="" id="{26F85C70-B7F1-46CA-A103-7835AD4E9F1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395536" y="1738432"/>
          <a:ext cx="3888432" cy="27775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76A37810-1F60-476F-A7A9-9E76D443911A}"/>
              </a:ext>
            </a:extLst>
          </p:cNvPr>
          <p:cNvSpPr txBox="1"/>
          <p:nvPr/>
        </p:nvSpPr>
        <p:spPr>
          <a:xfrm>
            <a:off x="395536" y="1419622"/>
            <a:ext cx="5036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(</a:t>
            </a:r>
            <a:r>
              <a:rPr lang="ko-KR" altLang="en-US" sz="10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억원</a:t>
            </a:r>
            <a:r>
              <a:rPr lang="en-US" altLang="ko-KR" sz="10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)</a:t>
            </a:r>
            <a:endParaRPr lang="ko-KR" altLang="en-US" sz="10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xmlns="" id="{6FB873ED-9A36-44A3-82C1-A9AA833CE490}"/>
              </a:ext>
            </a:extLst>
          </p:cNvPr>
          <p:cNvCxnSpPr/>
          <p:nvPr/>
        </p:nvCxnSpPr>
        <p:spPr>
          <a:xfrm flipV="1">
            <a:off x="3165708" y="1995686"/>
            <a:ext cx="720080" cy="36004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10015C9F-D027-427D-8123-6AD810987689}"/>
              </a:ext>
            </a:extLst>
          </p:cNvPr>
          <p:cNvSpPr txBox="1"/>
          <p:nvPr/>
        </p:nvSpPr>
        <p:spPr>
          <a:xfrm>
            <a:off x="2958151" y="1945128"/>
            <a:ext cx="60465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rgbClr val="FF0000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17.0%</a:t>
            </a:r>
            <a:endParaRPr lang="ko-KR" altLang="en-US" sz="1000" dirty="0">
              <a:solidFill>
                <a:srgbClr val="FF0000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graphicFrame>
        <p:nvGraphicFramePr>
          <p:cNvPr id="16" name="내용 개체 틀 5">
            <a:extLst>
              <a:ext uri="{FF2B5EF4-FFF2-40B4-BE49-F238E27FC236}">
                <a16:creationId xmlns:a16="http://schemas.microsoft.com/office/drawing/2014/main" xmlns="" id="{F7969F0C-0276-46B7-A94F-AACE9B9567B6}"/>
              </a:ext>
            </a:extLst>
          </p:cNvPr>
          <p:cNvGraphicFramePr>
            <a:graphicFrameLocks/>
          </p:cNvGraphicFramePr>
          <p:nvPr/>
        </p:nvGraphicFramePr>
        <p:xfrm>
          <a:off x="4402583" y="1563637"/>
          <a:ext cx="4382144" cy="316835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2CCE9CE7-A0F6-4C97-B00A-8BAB0CD41AB1}"/>
              </a:ext>
            </a:extLst>
          </p:cNvPr>
          <p:cNvSpPr txBox="1"/>
          <p:nvPr/>
        </p:nvSpPr>
        <p:spPr>
          <a:xfrm>
            <a:off x="5941399" y="2980580"/>
            <a:ext cx="120577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1,138.6</a:t>
            </a:r>
            <a:r>
              <a:rPr lang="ko-KR" altLang="en-US" sz="1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억원</a:t>
            </a:r>
            <a:endParaRPr lang="en-US" altLang="ko-KR" sz="14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algn="ctr"/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2018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년 기준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2EC410C9-F7C2-4833-B49F-0B4DEF39DE40}"/>
              </a:ext>
            </a:extLst>
          </p:cNvPr>
          <p:cNvSpPr txBox="1"/>
          <p:nvPr/>
        </p:nvSpPr>
        <p:spPr>
          <a:xfrm>
            <a:off x="4932040" y="1981458"/>
            <a:ext cx="702436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스트리밍</a:t>
            </a:r>
            <a:endParaRPr lang="en-US" altLang="ko-KR" sz="12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algn="ctr"/>
            <a:r>
              <a:rPr lang="en-US" altLang="ko-KR" sz="105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255</a:t>
            </a:r>
            <a:r>
              <a:rPr lang="ko-KR" altLang="en-US" sz="105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억원</a:t>
            </a:r>
            <a:endParaRPr lang="en-US" altLang="ko-KR" sz="105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E678E053-0848-435E-91E5-DB022715BA97}"/>
              </a:ext>
            </a:extLst>
          </p:cNvPr>
          <p:cNvSpPr txBox="1"/>
          <p:nvPr/>
        </p:nvSpPr>
        <p:spPr>
          <a:xfrm>
            <a:off x="4777611" y="3894896"/>
            <a:ext cx="712053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방송분야</a:t>
            </a:r>
            <a:endParaRPr lang="en-US" altLang="ko-KR" sz="12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algn="ctr"/>
            <a:r>
              <a:rPr lang="en-US" altLang="ko-KR" sz="105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453</a:t>
            </a:r>
            <a:r>
              <a:rPr lang="ko-KR" altLang="en-US" sz="105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억원</a:t>
            </a:r>
            <a:endParaRPr lang="en-US" altLang="ko-KR" sz="105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44B06224-4732-406F-B265-6DFE5395E500}"/>
              </a:ext>
            </a:extLst>
          </p:cNvPr>
          <p:cNvSpPr txBox="1"/>
          <p:nvPr/>
        </p:nvSpPr>
        <p:spPr>
          <a:xfrm>
            <a:off x="7812361" y="3205594"/>
            <a:ext cx="1188796" cy="7617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>
                <a:latin typeface="a옛날목욕탕L" panose="02020600000000000000" pitchFamily="18" charset="-127"/>
                <a:ea typeface="a옛날목욕탕L" panose="02020600000000000000" pitchFamily="18" charset="-127"/>
              </a:rPr>
              <a:t>게임단</a:t>
            </a:r>
            <a:r>
              <a:rPr lang="ko-KR" altLang="en-US" sz="12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예산</a:t>
            </a:r>
            <a:endParaRPr lang="en-US" altLang="ko-KR" sz="12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algn="ctr"/>
            <a:r>
              <a:rPr lang="en-US" altLang="ko-KR" sz="105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366</a:t>
            </a:r>
            <a:r>
              <a:rPr lang="ko-KR" altLang="en-US" sz="1050" dirty="0" err="1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억원</a:t>
            </a:r>
            <a:endParaRPr lang="en-US" altLang="ko-KR" sz="1050" dirty="0" smtClean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algn="ctr"/>
            <a:r>
              <a:rPr lang="ko-KR" altLang="en-US" sz="1050" dirty="0" smtClean="0">
                <a:solidFill>
                  <a:srgbClr val="FF0000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전년대비 </a:t>
            </a:r>
            <a:r>
              <a:rPr lang="en-US" altLang="ko-KR" sz="1050" dirty="0" smtClean="0">
                <a:solidFill>
                  <a:srgbClr val="FF0000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77.7%</a:t>
            </a:r>
            <a:r>
              <a:rPr lang="ko-KR" altLang="en-US" sz="1050" dirty="0" smtClean="0">
                <a:solidFill>
                  <a:srgbClr val="FF0000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↑</a:t>
            </a:r>
            <a:endParaRPr lang="en-US" altLang="ko-KR" sz="1050" dirty="0">
              <a:solidFill>
                <a:srgbClr val="FF0000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F0030637-DF9B-4BF9-840A-961E19492F51}"/>
              </a:ext>
            </a:extLst>
          </p:cNvPr>
          <p:cNvSpPr txBox="1"/>
          <p:nvPr/>
        </p:nvSpPr>
        <p:spPr>
          <a:xfrm>
            <a:off x="6732240" y="1563638"/>
            <a:ext cx="752129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상금규모</a:t>
            </a:r>
            <a:endParaRPr lang="en-US" altLang="ko-KR" sz="12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algn="ctr"/>
            <a:r>
              <a:rPr lang="en-US" altLang="ko-KR" sz="105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64.6</a:t>
            </a:r>
            <a:r>
              <a:rPr lang="ko-KR" altLang="en-US" sz="105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억원</a:t>
            </a:r>
            <a:endParaRPr lang="en-US" altLang="ko-KR" sz="105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00421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2F8B7818-EF05-4319-B437-723CC4B55070}"/>
              </a:ext>
            </a:extLst>
          </p:cNvPr>
          <p:cNvSpPr txBox="1"/>
          <p:nvPr/>
        </p:nvSpPr>
        <p:spPr>
          <a:xfrm>
            <a:off x="2992086" y="1779662"/>
            <a:ext cx="3159839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 b="1" dirty="0"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선수필승</a:t>
            </a:r>
            <a:endParaRPr lang="en-US" altLang="ko-KR" sz="5400" b="1" dirty="0">
              <a:solidFill>
                <a:schemeClr val="bg1"/>
              </a:solidFill>
              <a:latin typeface="a옛날목욕탕L" pitchFamily="18" charset="-127"/>
              <a:ea typeface="a옛날목욕탕L" pitchFamily="18" charset="-127"/>
            </a:endParaRPr>
          </a:p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공격이 최고의 방어이다</a:t>
            </a:r>
            <a:endParaRPr lang="en-US" altLang="ko-KR" sz="5400" b="1" dirty="0">
              <a:solidFill>
                <a:schemeClr val="bg1"/>
              </a:solidFill>
              <a:latin typeface="a옛날목욕탕L" pitchFamily="18" charset="-127"/>
              <a:ea typeface="a옛날목욕탕L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652090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0" descr="윈도우 배경 화면 - 테일스타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-439898" y="-236562"/>
            <a:ext cx="9908442" cy="5573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모서리가 둥근 직사각형 1"/>
          <p:cNvSpPr/>
          <p:nvPr/>
        </p:nvSpPr>
        <p:spPr>
          <a:xfrm>
            <a:off x="107504" y="123478"/>
            <a:ext cx="8928992" cy="4896544"/>
          </a:xfrm>
          <a:prstGeom prst="roundRect">
            <a:avLst>
              <a:gd name="adj" fmla="val 10554"/>
            </a:avLst>
          </a:prstGeom>
          <a:solidFill>
            <a:schemeClr val="accent5">
              <a:lumMod val="20000"/>
              <a:lumOff val="80000"/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51520" y="230832"/>
            <a:ext cx="2611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a옛날목욕탕L" pitchFamily="18" charset="-127"/>
                <a:ea typeface="a옛날목욕탕L" pitchFamily="18" charset="-127"/>
              </a:rPr>
              <a:t>3-6) Attack Column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5C39B23D-AFDB-45DC-A2E5-8D8DE72E67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734" y="861636"/>
            <a:ext cx="894938" cy="3654330"/>
          </a:xfrm>
          <a:prstGeom prst="rect">
            <a:avLst/>
          </a:prstGeom>
        </p:spPr>
      </p:pic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xmlns="" id="{5DA4BF2B-6ECC-4793-8A0D-E5E749BAE0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861636"/>
            <a:ext cx="6623395" cy="1728192"/>
          </a:xfrm>
          <a:prstGeom prst="rect">
            <a:avLst/>
          </a:prstGeom>
        </p:spPr>
      </p:pic>
      <p:pic>
        <p:nvPicPr>
          <p:cNvPr id="8" name="그림 7" descr="attack추가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00430" y="3286130"/>
            <a:ext cx="3455808" cy="428628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28182690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0" descr="윈도우 배경 화면 - 테일스타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-439898" y="-236562"/>
            <a:ext cx="9908442" cy="5573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모서리가 둥근 직사각형 1"/>
          <p:cNvSpPr/>
          <p:nvPr/>
        </p:nvSpPr>
        <p:spPr>
          <a:xfrm>
            <a:off x="107504" y="123478"/>
            <a:ext cx="8928992" cy="4896544"/>
          </a:xfrm>
          <a:prstGeom prst="roundRect">
            <a:avLst>
              <a:gd name="adj" fmla="val 10554"/>
            </a:avLst>
          </a:prstGeom>
          <a:solidFill>
            <a:schemeClr val="accent5">
              <a:lumMod val="20000"/>
              <a:lumOff val="80000"/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DDE3A79F-412F-4F00-99E9-062DBF9FEDC1}"/>
              </a:ext>
            </a:extLst>
          </p:cNvPr>
          <p:cNvSpPr txBox="1"/>
          <p:nvPr/>
        </p:nvSpPr>
        <p:spPr>
          <a:xfrm>
            <a:off x="251520" y="230832"/>
            <a:ext cx="1122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a옛날목욕탕L" pitchFamily="18" charset="-127"/>
                <a:ea typeface="a옛날목욕탕L" pitchFamily="18" charset="-127"/>
              </a:rPr>
              <a:t>4. </a:t>
            </a:r>
            <a:r>
              <a:rPr lang="ko-KR" altLang="en-US" dirty="0">
                <a:latin typeface="a옛날목욕탕L" pitchFamily="18" charset="-127"/>
                <a:ea typeface="a옛날목욕탕L" pitchFamily="18" charset="-127"/>
              </a:rPr>
              <a:t>모델링</a:t>
            </a:r>
            <a:endParaRPr lang="en-US" altLang="ko-KR" dirty="0">
              <a:latin typeface="a옛날목욕탕L" pitchFamily="18" charset="-127"/>
              <a:ea typeface="a옛날목욕탕L" pitchFamily="18" charset="-127"/>
            </a:endParaRPr>
          </a:p>
        </p:txBody>
      </p:sp>
      <p:graphicFrame>
        <p:nvGraphicFramePr>
          <p:cNvPr id="15" name="내용 개체 틀 5">
            <a:extLst>
              <a:ext uri="{FF2B5EF4-FFF2-40B4-BE49-F238E27FC236}">
                <a16:creationId xmlns:a16="http://schemas.microsoft.com/office/drawing/2014/main" xmlns="" id="{889015CF-D9DA-4FBE-8A45-9CCD733B292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09175379"/>
              </p:ext>
            </p:extLst>
          </p:nvPr>
        </p:nvGraphicFramePr>
        <p:xfrm>
          <a:off x="1792350" y="627426"/>
          <a:ext cx="5443946" cy="38886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35519803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0" descr="윈도우 배경 화면 - 테일스타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-439898" y="-236562"/>
            <a:ext cx="9908442" cy="5573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모서리가 둥근 직사각형 1"/>
          <p:cNvSpPr/>
          <p:nvPr/>
        </p:nvSpPr>
        <p:spPr>
          <a:xfrm>
            <a:off x="107504" y="123478"/>
            <a:ext cx="8928992" cy="4896544"/>
          </a:xfrm>
          <a:prstGeom prst="roundRect">
            <a:avLst>
              <a:gd name="adj" fmla="val 10554"/>
            </a:avLst>
          </a:prstGeom>
          <a:solidFill>
            <a:schemeClr val="accent5">
              <a:lumMod val="20000"/>
              <a:lumOff val="80000"/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DDE3A79F-412F-4F00-99E9-062DBF9FEDC1}"/>
              </a:ext>
            </a:extLst>
          </p:cNvPr>
          <p:cNvSpPr txBox="1"/>
          <p:nvPr/>
        </p:nvSpPr>
        <p:spPr>
          <a:xfrm>
            <a:off x="251520" y="230832"/>
            <a:ext cx="1122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a옛날목욕탕L" pitchFamily="18" charset="-127"/>
                <a:ea typeface="a옛날목욕탕L" pitchFamily="18" charset="-127"/>
              </a:rPr>
              <a:t>4. </a:t>
            </a:r>
            <a:r>
              <a:rPr lang="ko-KR" altLang="en-US" dirty="0">
                <a:latin typeface="a옛날목욕탕L" pitchFamily="18" charset="-127"/>
                <a:ea typeface="a옛날목욕탕L" pitchFamily="18" charset="-127"/>
              </a:rPr>
              <a:t>모델링</a:t>
            </a:r>
            <a:endParaRPr lang="en-US" altLang="ko-KR" dirty="0">
              <a:latin typeface="a옛날목욕탕L" pitchFamily="18" charset="-127"/>
              <a:ea typeface="a옛날목욕탕L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B8521206-3EA3-4404-9272-FE01ADD7A4C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500" b="39648"/>
          <a:stretch/>
        </p:blipFill>
        <p:spPr>
          <a:xfrm>
            <a:off x="494456" y="1491630"/>
            <a:ext cx="4464496" cy="1875102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2B972779-E1EE-4C99-9819-AA865CE63291}"/>
              </a:ext>
            </a:extLst>
          </p:cNvPr>
          <p:cNvSpPr/>
          <p:nvPr/>
        </p:nvSpPr>
        <p:spPr>
          <a:xfrm>
            <a:off x="7374830" y="3934420"/>
            <a:ext cx="216024" cy="216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 descr="특성중요도 최종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57818" y="285734"/>
            <a:ext cx="2753109" cy="4515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4504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0" descr="윈도우 배경 화면 - 테일스타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-439898" y="-236562"/>
            <a:ext cx="9908442" cy="5573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모서리가 둥근 직사각형 1"/>
          <p:cNvSpPr/>
          <p:nvPr/>
        </p:nvSpPr>
        <p:spPr>
          <a:xfrm>
            <a:off x="107504" y="123478"/>
            <a:ext cx="8928992" cy="4896544"/>
          </a:xfrm>
          <a:prstGeom prst="roundRect">
            <a:avLst>
              <a:gd name="adj" fmla="val 10554"/>
            </a:avLst>
          </a:prstGeom>
          <a:solidFill>
            <a:schemeClr val="accent5">
              <a:lumMod val="20000"/>
              <a:lumOff val="80000"/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DDE3A79F-412F-4F00-99E9-062DBF9FEDC1}"/>
              </a:ext>
            </a:extLst>
          </p:cNvPr>
          <p:cNvSpPr txBox="1"/>
          <p:nvPr/>
        </p:nvSpPr>
        <p:spPr>
          <a:xfrm>
            <a:off x="251520" y="230832"/>
            <a:ext cx="1122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a옛날목욕탕L" pitchFamily="18" charset="-127"/>
                <a:ea typeface="a옛날목욕탕L" pitchFamily="18" charset="-127"/>
              </a:rPr>
              <a:t>4. </a:t>
            </a:r>
            <a:r>
              <a:rPr lang="ko-KR" altLang="en-US" dirty="0">
                <a:latin typeface="a옛날목욕탕L" pitchFamily="18" charset="-127"/>
                <a:ea typeface="a옛날목욕탕L" pitchFamily="18" charset="-127"/>
              </a:rPr>
              <a:t>모델링</a:t>
            </a:r>
            <a:endParaRPr lang="en-US" altLang="ko-KR" dirty="0">
              <a:latin typeface="a옛날목욕탕L" pitchFamily="18" charset="-127"/>
              <a:ea typeface="a옛날목욕탕L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B8521206-3EA3-4404-9272-FE01ADD7A4C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035"/>
          <a:stretch/>
        </p:blipFill>
        <p:spPr>
          <a:xfrm>
            <a:off x="1043608" y="987574"/>
            <a:ext cx="7056784" cy="1728192"/>
          </a:xfrm>
          <a:prstGeom prst="rect">
            <a:avLst/>
          </a:prstGeom>
        </p:spPr>
      </p:pic>
      <p:pic>
        <p:nvPicPr>
          <p:cNvPr id="8" name="그림 7" descr="최종점수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28926" y="3286130"/>
            <a:ext cx="3306540" cy="488906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39767182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0" descr="윈도우 배경 화면 - 테일스타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-439898" y="-236562"/>
            <a:ext cx="9908442" cy="5573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모서리가 둥근 직사각형 1"/>
          <p:cNvSpPr/>
          <p:nvPr/>
        </p:nvSpPr>
        <p:spPr>
          <a:xfrm>
            <a:off x="107504" y="123478"/>
            <a:ext cx="8928992" cy="4896544"/>
          </a:xfrm>
          <a:prstGeom prst="roundRect">
            <a:avLst>
              <a:gd name="adj" fmla="val 10554"/>
            </a:avLst>
          </a:prstGeom>
          <a:solidFill>
            <a:schemeClr val="accent5">
              <a:lumMod val="20000"/>
              <a:lumOff val="80000"/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51520" y="230832"/>
            <a:ext cx="185980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a옛날목욕탕L" pitchFamily="18" charset="-127"/>
                <a:ea typeface="a옛날목욕탕L" pitchFamily="18" charset="-127"/>
              </a:rPr>
              <a:t>6. </a:t>
            </a:r>
            <a:r>
              <a:rPr lang="ko-KR" altLang="en-US" dirty="0">
                <a:latin typeface="a옛날목욕탕L" pitchFamily="18" charset="-127"/>
                <a:ea typeface="a옛날목욕탕L" pitchFamily="18" charset="-127"/>
              </a:rPr>
              <a:t>결론</a:t>
            </a:r>
            <a:r>
              <a:rPr lang="en-US" altLang="ko-KR" dirty="0"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ko-KR" altLang="en-US" dirty="0">
                <a:latin typeface="a옛날목욕탕L" pitchFamily="18" charset="-127"/>
                <a:ea typeface="a옛날목욕탕L" pitchFamily="18" charset="-127"/>
              </a:rPr>
              <a:t>및 한계점</a:t>
            </a:r>
            <a:endParaRPr lang="en-US" altLang="ko-KR" dirty="0">
              <a:latin typeface="a옛날목욕탕L" pitchFamily="18" charset="-127"/>
              <a:ea typeface="a옛날목욕탕L" pitchFamily="18" charset="-127"/>
            </a:endParaRPr>
          </a:p>
          <a:p>
            <a:endParaRPr lang="en-US" altLang="ko-KR" dirty="0">
              <a:latin typeface="a옛날목욕탕L" pitchFamily="18" charset="-127"/>
              <a:ea typeface="a옛날목욕탕L" pitchFamily="18" charset="-127"/>
            </a:endParaRPr>
          </a:p>
          <a:p>
            <a:endParaRPr lang="en-US" altLang="ko-KR" dirty="0">
              <a:latin typeface="a옛날목욕탕L" pitchFamily="18" charset="-127"/>
              <a:ea typeface="a옛날목욕탕L" pitchFamily="18" charset="-127"/>
            </a:endParaRPr>
          </a:p>
          <a:p>
            <a:endParaRPr lang="en-US" altLang="ko-KR" dirty="0">
              <a:latin typeface="a옛날목욕탕L" pitchFamily="18" charset="-127"/>
              <a:ea typeface="a옛날목욕탕L" pitchFamily="18" charset="-127"/>
            </a:endParaRPr>
          </a:p>
        </p:txBody>
      </p:sp>
      <p:pic>
        <p:nvPicPr>
          <p:cNvPr id="17" name="그림 16" descr="텍스트이(가) 표시된 사진&#10;&#10;자동 생성된 설명">
            <a:extLst>
              <a:ext uri="{FF2B5EF4-FFF2-40B4-BE49-F238E27FC236}">
                <a16:creationId xmlns:a16="http://schemas.microsoft.com/office/drawing/2014/main" xmlns="" id="{0181B607-5154-48DD-B3F3-513D4F6ADEB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1198" b="19312"/>
          <a:stretch/>
        </p:blipFill>
        <p:spPr>
          <a:xfrm>
            <a:off x="673639" y="1631288"/>
            <a:ext cx="7796719" cy="4320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xmlns="" id="{7C6B7D33-41FF-49A0-9CC0-F2ECBFE15CB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78130"/>
          <a:stretch/>
        </p:blipFill>
        <p:spPr>
          <a:xfrm>
            <a:off x="673640" y="1120448"/>
            <a:ext cx="7796719" cy="539065"/>
          </a:xfrm>
          <a:prstGeom prst="rect">
            <a:avLst/>
          </a:prstGeom>
        </p:spPr>
      </p:pic>
      <p:sp>
        <p:nvSpPr>
          <p:cNvPr id="24" name="타원 23">
            <a:extLst>
              <a:ext uri="{FF2B5EF4-FFF2-40B4-BE49-F238E27FC236}">
                <a16:creationId xmlns:a16="http://schemas.microsoft.com/office/drawing/2014/main" xmlns="" id="{69433586-A85A-4BC1-B232-0801D4AAE767}"/>
              </a:ext>
            </a:extLst>
          </p:cNvPr>
          <p:cNvSpPr/>
          <p:nvPr/>
        </p:nvSpPr>
        <p:spPr>
          <a:xfrm>
            <a:off x="1018117" y="1070329"/>
            <a:ext cx="529281" cy="432048"/>
          </a:xfrm>
          <a:prstGeom prst="ellipse">
            <a:avLst/>
          </a:prstGeom>
          <a:noFill/>
          <a:ln w="635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430D0E39-7F91-404D-AE94-34994D6A5BDB}"/>
              </a:ext>
            </a:extLst>
          </p:cNvPr>
          <p:cNvSpPr txBox="1"/>
          <p:nvPr/>
        </p:nvSpPr>
        <p:spPr>
          <a:xfrm>
            <a:off x="1444405" y="2523549"/>
            <a:ext cx="626004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변수 중요도와 </a:t>
            </a:r>
            <a:r>
              <a:rPr lang="en-US" altLang="ko-KR" sz="16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RF score</a:t>
            </a:r>
            <a:r>
              <a:rPr lang="ko-KR" altLang="en-US" sz="16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를 보아 </a:t>
            </a:r>
            <a:r>
              <a:rPr lang="en-US" altLang="ko-KR" sz="1600" dirty="0" err="1">
                <a:latin typeface="a옛날목욕탕L" panose="02020600000000000000" pitchFamily="18" charset="-127"/>
                <a:ea typeface="a옛날목욕탕L" panose="02020600000000000000" pitchFamily="18" charset="-127"/>
              </a:rPr>
              <a:t>Time_gap</a:t>
            </a:r>
            <a:r>
              <a:rPr lang="ko-KR" altLang="en-US" sz="16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관련 부분에서 크게 향상</a:t>
            </a:r>
            <a:endParaRPr lang="en-US" altLang="ko-KR" sz="16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algn="ctr"/>
            <a:endParaRPr lang="en-US" altLang="ko-KR" sz="16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algn="ctr"/>
            <a:r>
              <a:rPr lang="ko-KR" altLang="en-US" sz="20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결국 게임의 핵심 승패 요인은</a:t>
            </a:r>
            <a:endParaRPr lang="en-US" altLang="ko-KR" sz="20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algn="ctr"/>
            <a:r>
              <a:rPr lang="ko-KR" altLang="en-US" sz="20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초반의 </a:t>
            </a:r>
            <a:r>
              <a:rPr lang="ko-KR" altLang="en-US" sz="2000" dirty="0">
                <a:solidFill>
                  <a:srgbClr val="FF0000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유닛의 시간 효율성</a:t>
            </a:r>
            <a:r>
              <a:rPr lang="ko-KR" altLang="en-US" sz="20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과 </a:t>
            </a:r>
            <a:r>
              <a:rPr lang="ko-KR" altLang="en-US" sz="2000" dirty="0">
                <a:solidFill>
                  <a:srgbClr val="FF0000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유의미한 행동의 빈도수</a:t>
            </a:r>
            <a:r>
              <a:rPr lang="ko-KR" altLang="en-US" sz="20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로 추정</a:t>
            </a:r>
            <a:endParaRPr lang="ko-KR" altLang="en-US" sz="2000" dirty="0">
              <a:solidFill>
                <a:srgbClr val="FF0000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9295149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0" descr="윈도우 배경 화면 - 테일스타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-439898" y="-236562"/>
            <a:ext cx="9908442" cy="5573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모서리가 둥근 직사각형 1"/>
          <p:cNvSpPr/>
          <p:nvPr/>
        </p:nvSpPr>
        <p:spPr>
          <a:xfrm>
            <a:off x="107504" y="123478"/>
            <a:ext cx="8928992" cy="4896544"/>
          </a:xfrm>
          <a:prstGeom prst="roundRect">
            <a:avLst>
              <a:gd name="adj" fmla="val 10554"/>
            </a:avLst>
          </a:prstGeom>
          <a:solidFill>
            <a:schemeClr val="accent5">
              <a:lumMod val="20000"/>
              <a:lumOff val="80000"/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251520" y="230832"/>
            <a:ext cx="185980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a옛날목욕탕L" pitchFamily="18" charset="-127"/>
                <a:ea typeface="a옛날목욕탕L" pitchFamily="18" charset="-127"/>
              </a:rPr>
              <a:t>6. </a:t>
            </a:r>
            <a:r>
              <a:rPr lang="ko-KR" altLang="en-US" dirty="0">
                <a:latin typeface="a옛날목욕탕L" pitchFamily="18" charset="-127"/>
                <a:ea typeface="a옛날목욕탕L" pitchFamily="18" charset="-127"/>
              </a:rPr>
              <a:t>결론</a:t>
            </a:r>
            <a:r>
              <a:rPr lang="en-US" altLang="ko-KR" dirty="0"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ko-KR" altLang="en-US" dirty="0">
                <a:latin typeface="a옛날목욕탕L" pitchFamily="18" charset="-127"/>
                <a:ea typeface="a옛날목욕탕L" pitchFamily="18" charset="-127"/>
              </a:rPr>
              <a:t>및 한계점</a:t>
            </a:r>
            <a:endParaRPr lang="en-US" altLang="ko-KR" dirty="0">
              <a:latin typeface="a옛날목욕탕L" pitchFamily="18" charset="-127"/>
              <a:ea typeface="a옛날목욕탕L" pitchFamily="18" charset="-127"/>
            </a:endParaRPr>
          </a:p>
          <a:p>
            <a:endParaRPr lang="en-US" altLang="ko-KR" dirty="0">
              <a:latin typeface="a옛날목욕탕L" pitchFamily="18" charset="-127"/>
              <a:ea typeface="a옛날목욕탕L" pitchFamily="18" charset="-127"/>
            </a:endParaRPr>
          </a:p>
          <a:p>
            <a:endParaRPr lang="en-US" altLang="ko-KR" dirty="0">
              <a:latin typeface="a옛날목욕탕L" pitchFamily="18" charset="-127"/>
              <a:ea typeface="a옛날목욕탕L" pitchFamily="18" charset="-127"/>
            </a:endParaRPr>
          </a:p>
          <a:p>
            <a:endParaRPr lang="en-US" altLang="ko-KR" dirty="0">
              <a:latin typeface="a옛날목욕탕L" pitchFamily="18" charset="-127"/>
              <a:ea typeface="a옛날목욕탕L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DF373B84-D65B-40B7-8C12-495F38526792}"/>
              </a:ext>
            </a:extLst>
          </p:cNvPr>
          <p:cNvSpPr txBox="1"/>
          <p:nvPr/>
        </p:nvSpPr>
        <p:spPr>
          <a:xfrm>
            <a:off x="2843808" y="1003327"/>
            <a:ext cx="3999300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Raw data, </a:t>
            </a:r>
            <a:r>
              <a:rPr lang="ko-KR" altLang="en-US" sz="16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일반인 </a:t>
            </a:r>
            <a:r>
              <a:rPr lang="en-US" altLang="ko-KR" sz="16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player</a:t>
            </a:r>
            <a:r>
              <a:rPr lang="ko-KR" altLang="en-US" sz="16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의 경기 기록</a:t>
            </a:r>
            <a:endParaRPr lang="en-US" altLang="ko-KR" sz="16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각 게임의 시간이 일정하지 않음</a:t>
            </a:r>
            <a:endParaRPr lang="en-US" altLang="ko-KR" sz="16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Attack</a:t>
            </a:r>
            <a:r>
              <a:rPr lang="ko-KR" altLang="en-US" sz="16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통한 교전 승패 확인 불가</a:t>
            </a:r>
            <a:endParaRPr lang="en-US" altLang="ko-KR" sz="16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자원 </a:t>
            </a:r>
            <a:r>
              <a:rPr lang="ko-KR" altLang="en-US" sz="1600" dirty="0" err="1">
                <a:latin typeface="a옛날목욕탕L" panose="02020600000000000000" pitchFamily="18" charset="-127"/>
                <a:ea typeface="a옛날목욕탕L" panose="02020600000000000000" pitchFamily="18" charset="-127"/>
              </a:rPr>
              <a:t>채집량</a:t>
            </a:r>
            <a:r>
              <a:rPr lang="ko-KR" altLang="en-US" sz="16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확인 불가</a:t>
            </a:r>
            <a:endParaRPr lang="en-US" altLang="ko-KR" sz="16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endParaRPr lang="en-US" altLang="ko-KR" sz="16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16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E35D46CA-366F-4661-BC36-44A7944B19B6}"/>
              </a:ext>
            </a:extLst>
          </p:cNvPr>
          <p:cNvSpPr txBox="1"/>
          <p:nvPr/>
        </p:nvSpPr>
        <p:spPr>
          <a:xfrm>
            <a:off x="2843808" y="2844007"/>
            <a:ext cx="3651962" cy="1692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Recon(</a:t>
            </a:r>
            <a:r>
              <a:rPr lang="ko-KR" altLang="en-US" sz="16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정찰</a:t>
            </a:r>
            <a:r>
              <a:rPr lang="en-US" altLang="ko-KR" sz="16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)</a:t>
            </a:r>
            <a:r>
              <a:rPr lang="ko-KR" altLang="en-US" sz="16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컬럼의 범위 세분화 부족</a:t>
            </a:r>
            <a:endParaRPr lang="en-US" altLang="ko-KR" sz="16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err="1">
                <a:latin typeface="a옛날목욕탕L" panose="02020600000000000000" pitchFamily="18" charset="-127"/>
                <a:ea typeface="a옛날목욕탕L" panose="02020600000000000000" pitchFamily="18" charset="-127"/>
              </a:rPr>
              <a:t>다중공선성</a:t>
            </a:r>
            <a:r>
              <a:rPr lang="ko-KR" altLang="en-US" sz="16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해결 불가능 </a:t>
            </a:r>
            <a:endParaRPr lang="en-US" altLang="ko-KR" sz="16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데이터 </a:t>
            </a:r>
            <a:r>
              <a:rPr lang="ko-KR" altLang="en-US" sz="1600" dirty="0" err="1">
                <a:latin typeface="a옛날목욕탕L" panose="02020600000000000000" pitchFamily="18" charset="-127"/>
                <a:ea typeface="a옛날목욕탕L" panose="02020600000000000000" pitchFamily="18" charset="-127"/>
              </a:rPr>
              <a:t>전처리</a:t>
            </a:r>
            <a:r>
              <a:rPr lang="ko-KR" altLang="en-US" sz="16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속도 향상 불가</a:t>
            </a:r>
            <a:endParaRPr lang="en-US" altLang="ko-KR" sz="16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endParaRPr lang="en-US" altLang="ko-KR" sz="16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16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D66D1778-D638-4C09-BE2B-67C7F31AA42E}"/>
              </a:ext>
            </a:extLst>
          </p:cNvPr>
          <p:cNvSpPr txBox="1"/>
          <p:nvPr/>
        </p:nvSpPr>
        <p:spPr>
          <a:xfrm>
            <a:off x="539552" y="1059582"/>
            <a:ext cx="15717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Data</a:t>
            </a:r>
            <a:endParaRPr lang="ko-KR" altLang="en-US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681BBE19-DBC5-4EF2-9400-CA84B65C9746}"/>
              </a:ext>
            </a:extLst>
          </p:cNvPr>
          <p:cNvSpPr txBox="1"/>
          <p:nvPr/>
        </p:nvSpPr>
        <p:spPr>
          <a:xfrm>
            <a:off x="539552" y="2880764"/>
            <a:ext cx="2281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가공방법의 한계점</a:t>
            </a:r>
          </a:p>
        </p:txBody>
      </p:sp>
    </p:spTree>
    <p:extLst>
      <p:ext uri="{BB962C8B-B14F-4D97-AF65-F5344CB8AC3E}">
        <p14:creationId xmlns:p14="http://schemas.microsoft.com/office/powerpoint/2010/main" val="1636679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0" descr="윈도우 배경 화면 - 테일스타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-439898" y="-236562"/>
            <a:ext cx="9908442" cy="5573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3226920" y="2139702"/>
            <a:ext cx="2690160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ctr"/>
            <a:r>
              <a:rPr lang="ko-KR" altLang="en-US" sz="4000" b="1" dirty="0">
                <a:solidFill>
                  <a:schemeClr val="accent5">
                    <a:lumMod val="20000"/>
                    <a:lumOff val="80000"/>
                  </a:schemeClr>
                </a:solidFill>
                <a:latin typeface="a옛날목욕탕L" pitchFamily="18" charset="-127"/>
                <a:ea typeface="a옛날목욕탕L" pitchFamily="18" charset="-127"/>
              </a:rPr>
              <a:t>감사합니다</a:t>
            </a:r>
            <a:r>
              <a:rPr lang="en-US" altLang="ko-KR" sz="4000" b="1" dirty="0">
                <a:solidFill>
                  <a:schemeClr val="accent5">
                    <a:lumMod val="20000"/>
                    <a:lumOff val="80000"/>
                  </a:schemeClr>
                </a:solidFill>
                <a:latin typeface="a옛날목욕탕L" pitchFamily="18" charset="-127"/>
                <a:ea typeface="a옛날목욕탕L" pitchFamily="18" charset="-127"/>
              </a:rPr>
              <a:t>.</a:t>
            </a:r>
            <a:endParaRPr lang="ko-KR" altLang="en-US" sz="3600" b="1" dirty="0">
              <a:solidFill>
                <a:schemeClr val="accent5">
                  <a:lumMod val="20000"/>
                  <a:lumOff val="80000"/>
                </a:schemeClr>
              </a:solidFill>
              <a:latin typeface="a옛날목욕탕L" pitchFamily="18" charset="-127"/>
              <a:ea typeface="a옛날목욕탕L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038874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0" descr="윈도우 배경 화면 - 테일스타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-439898" y="-236562"/>
            <a:ext cx="9908442" cy="5573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스타크래프트 II 무료 플레이 가능 – 상세 정보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15000" y1="42667" x2="20167" y2="54000"/>
                        <a14:foregroundMark x1="24750" y1="46333" x2="24667" y2="55000"/>
                        <a14:foregroundMark x1="24500" y1="55000" x2="24750" y2="56333"/>
                        <a14:foregroundMark x1="64917" y1="47000" x2="63333" y2="53000"/>
                        <a14:foregroundMark x1="65667" y1="44000" x2="68083" y2="43667"/>
                        <a14:foregroundMark x1="68083" y1="44000" x2="69917" y2="53500"/>
                        <a14:foregroundMark x1="73500" y1="46500" x2="73417" y2="53500"/>
                        <a14:foregroundMark x1="73250" y1="44000" x2="78167" y2="43667"/>
                        <a14:foregroundMark x1="80250" y1="43833" x2="85417" y2="44500"/>
                        <a14:foregroundMark x1="81667" y1="46500" x2="81500" y2="55000"/>
                        <a14:foregroundMark x1="86667" y1="42667" x2="87167" y2="43333"/>
                        <a14:foregroundMark x1="32833" y1="44000" x2="34833" y2="53500"/>
                        <a14:foregroundMark x1="42833" y1="48333" x2="41417" y2="50333"/>
                        <a14:foregroundMark x1="14917" y1="39833" x2="21583" y2="39500"/>
                        <a14:foregroundMark x1="22583" y1="42500" x2="26833" y2="42000"/>
                        <a14:foregroundMark x1="30083" y1="46500" x2="28417" y2="52833"/>
                        <a14:foregroundMark x1="38167" y1="47333" x2="38000" y2="53000"/>
                        <a14:foregroundMark x1="45000" y1="55667" x2="45417" y2="69167"/>
                        <a14:foregroundMark x1="55500" y1="40833" x2="55583" y2="38333"/>
                        <a14:foregroundMark x1="40583" y1="28667" x2="41167" y2="28500"/>
                        <a14:foregroundMark x1="52583" y1="61333" x2="52000" y2="69167"/>
                        <a14:foregroundMark x1="59500" y1="43833" x2="59917" y2="46500"/>
                        <a14:foregroundMark x1="58917" y1="49167" x2="57917" y2="50833"/>
                        <a14:backgroundMark x1="22000" y1="37000" x2="34083" y2="37167"/>
                        <a14:backgroundMark x1="34167" y1="37833" x2="42000" y2="17167"/>
                        <a14:backgroundMark x1="20917" y1="46333" x2="23083" y2="52167"/>
                        <a14:backgroundMark x1="50083" y1="43000" x2="50167" y2="47167"/>
                        <a14:backgroundMark x1="50000" y1="33833" x2="49500" y2="28667"/>
                        <a14:backgroundMark x1="49083" y1="27667" x2="44250" y2="25000"/>
                        <a14:backgroundMark x1="58083" y1="45667" x2="57667" y2="47500"/>
                        <a14:backgroundMark x1="41750" y1="45333" x2="40917" y2="48833"/>
                        <a14:backgroundMark x1="49000" y1="61167" x2="50083" y2="69833"/>
                        <a14:backgroundMark x1="28333" y1="46167" x2="26917" y2="52833"/>
                      </a14:backgroundRemoval>
                    </a14:imgEffect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201" y="1131590"/>
            <a:ext cx="5472608" cy="2736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81530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xmlns="" id="{B8308E8A-1DE9-4649-981F-465381D367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F3D307B0-7F00-42E0-BE5E-7EDD0F01BE38}"/>
              </a:ext>
            </a:extLst>
          </p:cNvPr>
          <p:cNvSpPr/>
          <p:nvPr/>
        </p:nvSpPr>
        <p:spPr>
          <a:xfrm>
            <a:off x="3131840" y="3736273"/>
            <a:ext cx="3888432" cy="11521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92FECD0B-0410-48CE-9F6B-672E976B9BA1}"/>
              </a:ext>
            </a:extLst>
          </p:cNvPr>
          <p:cNvSpPr txBox="1"/>
          <p:nvPr/>
        </p:nvSpPr>
        <p:spPr>
          <a:xfrm>
            <a:off x="796588" y="4011910"/>
            <a:ext cx="756264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Copperplate Gothic Bold" panose="020E0705020206020404" pitchFamily="34" charset="0"/>
              </a:rPr>
              <a:t>The Land of the Calm Dawn has mastered the art of war,</a:t>
            </a:r>
          </a:p>
          <a:p>
            <a:pPr algn="ctr"/>
            <a:r>
              <a:rPr lang="en-US" altLang="ko-KR" sz="1400" dirty="0">
                <a:solidFill>
                  <a:schemeClr val="bg1"/>
                </a:solidFill>
                <a:latin typeface="Copperplate Gothic Bold" panose="020E0705020206020404" pitchFamily="34" charset="0"/>
              </a:rPr>
              <a:t>and emerged as home to the most renowned StarCraft players on Earth</a:t>
            </a:r>
          </a:p>
          <a:p>
            <a:pPr algn="ctr"/>
            <a:r>
              <a:rPr lang="en-US" altLang="ko-KR" sz="1400" dirty="0">
                <a:solidFill>
                  <a:schemeClr val="bg1"/>
                </a:solidFill>
                <a:latin typeface="Copperplate Gothic Bold" panose="020E0705020206020404" pitchFamily="34" charset="0"/>
              </a:rPr>
              <a:t>Do not arrive idle to this melee</a:t>
            </a:r>
            <a:endParaRPr lang="ko-KR" altLang="en-US" sz="1400" dirty="0">
              <a:solidFill>
                <a:schemeClr val="bg1"/>
              </a:solidFill>
              <a:latin typeface="Copperplate Gothic Bold" panose="020E07050202060204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44429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0" descr="윈도우 배경 화면 - 테일스타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-439898" y="-236562"/>
            <a:ext cx="9908442" cy="5573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모서리가 둥근 직사각형 1"/>
          <p:cNvSpPr/>
          <p:nvPr/>
        </p:nvSpPr>
        <p:spPr>
          <a:xfrm>
            <a:off x="107504" y="123478"/>
            <a:ext cx="8928992" cy="4896544"/>
          </a:xfrm>
          <a:prstGeom prst="roundRect">
            <a:avLst>
              <a:gd name="adj" fmla="val 10554"/>
            </a:avLst>
          </a:prstGeom>
          <a:solidFill>
            <a:schemeClr val="accent5">
              <a:lumMod val="20000"/>
              <a:lumOff val="80000"/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51520" y="230832"/>
            <a:ext cx="8678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>
                <a:latin typeface="a옛날목욕탕L" pitchFamily="18" charset="-127"/>
                <a:ea typeface="a옛날목욕탕L" pitchFamily="18" charset="-127"/>
              </a:rPr>
              <a:t>프로젝트 소개</a:t>
            </a:r>
            <a:r>
              <a:rPr lang="en-US" altLang="ko-KR" sz="1600" dirty="0">
                <a:latin typeface="a옛날목욕탕L" pitchFamily="18" charset="-127"/>
                <a:ea typeface="a옛날목욕탕L" pitchFamily="18" charset="-127"/>
              </a:rPr>
              <a:t>_</a:t>
            </a:r>
            <a:r>
              <a:rPr lang="en-US" altLang="ko-KR" sz="1600" dirty="0" err="1">
                <a:latin typeface="a옛날목욕탕L" pitchFamily="18" charset="-127"/>
                <a:ea typeface="a옛날목욕탕L" pitchFamily="18" charset="-127"/>
              </a:rPr>
              <a:t>dacon</a:t>
            </a:r>
            <a:endParaRPr lang="en-US" altLang="ko-KR" sz="1600" dirty="0">
              <a:latin typeface="a옛날목욕탕L" pitchFamily="18" charset="-127"/>
              <a:ea typeface="a옛날목욕탕L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370B066E-F21D-4BE8-8EBE-0F4E845A331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051" t="10800" r="10625" b="30400"/>
          <a:stretch/>
        </p:blipFill>
        <p:spPr>
          <a:xfrm>
            <a:off x="899592" y="1452646"/>
            <a:ext cx="7344816" cy="302433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0AD93055-BF45-46C8-8E69-8027579F326A}"/>
              </a:ext>
            </a:extLst>
          </p:cNvPr>
          <p:cNvSpPr txBox="1"/>
          <p:nvPr/>
        </p:nvSpPr>
        <p:spPr>
          <a:xfrm>
            <a:off x="2120793" y="843558"/>
            <a:ext cx="49327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latin typeface="a옛날목욕탕L" pitchFamily="18" charset="-127"/>
                <a:ea typeface="a옛날목욕탕L" pitchFamily="18" charset="-127"/>
              </a:rPr>
              <a:t>스타크래프트</a:t>
            </a:r>
            <a:r>
              <a:rPr lang="en-US" altLang="ko-KR" sz="1600" dirty="0">
                <a:latin typeface="a옛날목욕탕L" pitchFamily="18" charset="-127"/>
                <a:ea typeface="a옛날목욕탕L" pitchFamily="18" charset="-127"/>
              </a:rPr>
              <a:t>2</a:t>
            </a:r>
            <a:r>
              <a:rPr lang="ko-KR" altLang="en-US" sz="1600" dirty="0">
                <a:latin typeface="a옛날목욕탕L" pitchFamily="18" charset="-127"/>
                <a:ea typeface="a옛날목욕탕L" pitchFamily="18" charset="-127"/>
              </a:rPr>
              <a:t> 경기의 행동 데이터 분석을 통한 </a:t>
            </a:r>
            <a:r>
              <a:rPr lang="ko-KR" altLang="en-US" sz="1600" dirty="0">
                <a:solidFill>
                  <a:srgbClr val="FF0000"/>
                </a:solidFill>
                <a:latin typeface="a옛날목욕탕L" pitchFamily="18" charset="-127"/>
                <a:ea typeface="a옛날목욕탕L" pitchFamily="18" charset="-127"/>
              </a:rPr>
              <a:t>승패 예측</a:t>
            </a:r>
            <a:endParaRPr lang="en-US" altLang="ko-KR" sz="1600" dirty="0">
              <a:solidFill>
                <a:srgbClr val="FF0000"/>
              </a:solidFill>
              <a:latin typeface="a옛날목욕탕L" pitchFamily="18" charset="-127"/>
              <a:ea typeface="a옛날목욕탕L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440315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0" descr="윈도우 배경 화면 - 테일스타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-439898" y="-236562"/>
            <a:ext cx="9908442" cy="5573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모서리가 둥근 직사각형 1"/>
          <p:cNvSpPr/>
          <p:nvPr/>
        </p:nvSpPr>
        <p:spPr>
          <a:xfrm>
            <a:off x="107504" y="123478"/>
            <a:ext cx="8928992" cy="4896544"/>
          </a:xfrm>
          <a:prstGeom prst="roundRect">
            <a:avLst>
              <a:gd name="adj" fmla="val 10554"/>
            </a:avLst>
          </a:prstGeom>
          <a:solidFill>
            <a:schemeClr val="accent5">
              <a:lumMod val="20000"/>
              <a:lumOff val="80000"/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251520" y="230832"/>
            <a:ext cx="3219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a옛날목욕탕L" pitchFamily="18" charset="-127"/>
                <a:ea typeface="a옛날목욕탕L" pitchFamily="18" charset="-127"/>
              </a:rPr>
              <a:t>2. </a:t>
            </a:r>
            <a:r>
              <a:rPr lang="ko-KR" altLang="en-US" dirty="0">
                <a:latin typeface="a옛날목욕탕L" pitchFamily="18" charset="-127"/>
                <a:ea typeface="a옛날목욕탕L" pitchFamily="18" charset="-127"/>
              </a:rPr>
              <a:t>데이터 소개</a:t>
            </a:r>
            <a:r>
              <a:rPr lang="en-US" altLang="ko-KR" sz="1600" dirty="0">
                <a:latin typeface="a옛날목욕탕L" pitchFamily="18" charset="-127"/>
                <a:ea typeface="a옛날목욕탕L" pitchFamily="18" charset="-127"/>
              </a:rPr>
              <a:t>_Train dataset</a:t>
            </a:r>
          </a:p>
        </p:txBody>
      </p:sp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xmlns="" id="{B26DE7FE-DF68-48DF-83F2-0F2EA2C028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5550533"/>
              </p:ext>
            </p:extLst>
          </p:nvPr>
        </p:nvGraphicFramePr>
        <p:xfrm>
          <a:off x="395536" y="843558"/>
          <a:ext cx="8352928" cy="3717834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160240">
                  <a:extLst>
                    <a:ext uri="{9D8B030D-6E8A-4147-A177-3AD203B41FA5}">
                      <a16:colId xmlns:a16="http://schemas.microsoft.com/office/drawing/2014/main" xmlns="" val="3546398777"/>
                    </a:ext>
                  </a:extLst>
                </a:gridCol>
                <a:gridCol w="3096344">
                  <a:extLst>
                    <a:ext uri="{9D8B030D-6E8A-4147-A177-3AD203B41FA5}">
                      <a16:colId xmlns:a16="http://schemas.microsoft.com/office/drawing/2014/main" xmlns="" val="1029486540"/>
                    </a:ext>
                  </a:extLst>
                </a:gridCol>
                <a:gridCol w="3096344">
                  <a:extLst>
                    <a:ext uri="{9D8B030D-6E8A-4147-A177-3AD203B41FA5}">
                      <a16:colId xmlns:a16="http://schemas.microsoft.com/office/drawing/2014/main" xmlns="" val="1518488019"/>
                    </a:ext>
                  </a:extLst>
                </a:gridCol>
              </a:tblGrid>
              <a:tr h="42151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 err="1">
                          <a:solidFill>
                            <a:schemeClr val="bg1"/>
                          </a:solidFill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game_id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>
                    <a:solidFill>
                      <a:srgbClr val="2C3649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경기 고유 번호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05215054"/>
                  </a:ext>
                </a:extLst>
              </a:tr>
              <a:tr h="42151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winner</a:t>
                      </a:r>
                    </a:p>
                  </a:txBody>
                  <a:tcPr>
                    <a:solidFill>
                      <a:srgbClr val="2C3649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선수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             0: player 0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승리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, 1: player 1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승리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087793480"/>
                  </a:ext>
                </a:extLst>
              </a:tr>
              <a:tr h="42151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time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>
                    <a:solidFill>
                      <a:srgbClr val="2C3649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effectLst/>
                          <a:latin typeface="a옛날목욕탕L" panose="02020600000000000000" pitchFamily="18" charset="-127"/>
                          <a:ea typeface="a옛날목욕탕L" panose="02020600000000000000" pitchFamily="18" charset="-127"/>
                          <a:cs typeface="+mn-cs"/>
                        </a:rPr>
                        <a:t>경기 시간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effectLst/>
                          <a:latin typeface="a옛날목욕탕L" panose="02020600000000000000" pitchFamily="18" charset="-127"/>
                          <a:ea typeface="a옛날목욕탕L" panose="02020600000000000000" pitchFamily="18" charset="-127"/>
                          <a:cs typeface="+mn-cs"/>
                        </a:rPr>
                        <a:t>       2.24 : 2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effectLst/>
                          <a:latin typeface="a옛날목욕탕L" panose="02020600000000000000" pitchFamily="18" charset="-127"/>
                          <a:ea typeface="a옛날목욕탕L" panose="02020600000000000000" pitchFamily="18" charset="-127"/>
                          <a:cs typeface="+mn-cs"/>
                        </a:rPr>
                        <a:t>분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effectLst/>
                          <a:latin typeface="a옛날목욕탕L" panose="02020600000000000000" pitchFamily="18" charset="-127"/>
                          <a:ea typeface="a옛날목욕탕L" panose="02020600000000000000" pitchFamily="18" charset="-127"/>
                          <a:cs typeface="+mn-cs"/>
                        </a:rPr>
                        <a:t>24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effectLst/>
                          <a:latin typeface="a옛날목욕탕L" panose="02020600000000000000" pitchFamily="18" charset="-127"/>
                          <a:ea typeface="a옛날목욕탕L" panose="02020600000000000000" pitchFamily="18" charset="-127"/>
                          <a:cs typeface="+mn-cs"/>
                        </a:rPr>
                        <a:t>초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633704196"/>
                  </a:ext>
                </a:extLst>
              </a:tr>
              <a:tr h="42151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player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>
                    <a:solidFill>
                      <a:srgbClr val="2C3649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effectLst/>
                          <a:latin typeface="a옛날목욕탕L" panose="02020600000000000000" pitchFamily="18" charset="-127"/>
                          <a:ea typeface="a옛날목욕탕L" panose="02020600000000000000" pitchFamily="18" charset="-127"/>
                          <a:cs typeface="+mn-cs"/>
                        </a:rPr>
                        <a:t>선수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effectLst/>
                          <a:latin typeface="a옛날목욕탕L" panose="02020600000000000000" pitchFamily="18" charset="-127"/>
                          <a:ea typeface="a옛날목욕탕L" panose="02020600000000000000" pitchFamily="18" charset="-127"/>
                          <a:cs typeface="+mn-cs"/>
                        </a:rPr>
                        <a:t>             0: player 0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effectLst/>
                          <a:latin typeface="a옛날목욕탕L" panose="02020600000000000000" pitchFamily="18" charset="-127"/>
                          <a:ea typeface="a옛날목욕탕L" panose="02020600000000000000" pitchFamily="18" charset="-127"/>
                          <a:cs typeface="+mn-cs"/>
                        </a:rPr>
                        <a:t>의 기록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effectLst/>
                          <a:latin typeface="a옛날목욕탕L" panose="02020600000000000000" pitchFamily="18" charset="-127"/>
                          <a:ea typeface="a옛날목욕탕L" panose="02020600000000000000" pitchFamily="18" charset="-127"/>
                          <a:cs typeface="+mn-cs"/>
                        </a:rPr>
                        <a:t>, 1: player 1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effectLst/>
                          <a:latin typeface="a옛날목욕탕L" panose="02020600000000000000" pitchFamily="18" charset="-127"/>
                          <a:ea typeface="a옛날목욕탕L" panose="02020600000000000000" pitchFamily="18" charset="-127"/>
                          <a:cs typeface="+mn-cs"/>
                        </a:rPr>
                        <a:t>의 기록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37188231"/>
                  </a:ext>
                </a:extLst>
              </a:tr>
              <a:tr h="42151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species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>
                    <a:solidFill>
                      <a:srgbClr val="2C3649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effectLst/>
                          <a:latin typeface="a옛날목욕탕L" panose="02020600000000000000" pitchFamily="18" charset="-127"/>
                          <a:ea typeface="a옛날목욕탕L" panose="02020600000000000000" pitchFamily="18" charset="-127"/>
                          <a:cs typeface="+mn-cs"/>
                        </a:rPr>
                        <a:t>종족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effectLst/>
                          <a:latin typeface="a옛날목욕탕L" panose="02020600000000000000" pitchFamily="18" charset="-127"/>
                          <a:ea typeface="a옛날목욕탕L" panose="02020600000000000000" pitchFamily="18" charset="-127"/>
                          <a:cs typeface="+mn-cs"/>
                        </a:rPr>
                        <a:t>              T: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effectLst/>
                          <a:latin typeface="a옛날목욕탕L" panose="02020600000000000000" pitchFamily="18" charset="-127"/>
                          <a:ea typeface="a옛날목욕탕L" panose="02020600000000000000" pitchFamily="18" charset="-127"/>
                          <a:cs typeface="+mn-cs"/>
                        </a:rPr>
                        <a:t>테란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effectLst/>
                          <a:latin typeface="a옛날목욕탕L" panose="02020600000000000000" pitchFamily="18" charset="-127"/>
                          <a:ea typeface="a옛날목욕탕L" panose="02020600000000000000" pitchFamily="18" charset="-127"/>
                          <a:cs typeface="+mn-cs"/>
                        </a:rPr>
                        <a:t>, P: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effectLst/>
                          <a:latin typeface="a옛날목욕탕L" panose="02020600000000000000" pitchFamily="18" charset="-127"/>
                          <a:ea typeface="a옛날목욕탕L" panose="02020600000000000000" pitchFamily="18" charset="-127"/>
                          <a:cs typeface="+mn-cs"/>
                        </a:rPr>
                        <a:t>프로토스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effectLst/>
                          <a:latin typeface="a옛날목욕탕L" panose="02020600000000000000" pitchFamily="18" charset="-127"/>
                          <a:ea typeface="a옛날목욕탕L" panose="02020600000000000000" pitchFamily="18" charset="-127"/>
                          <a:cs typeface="+mn-cs"/>
                        </a:rPr>
                        <a:t>, Z: </a:t>
                      </a:r>
                      <a:r>
                        <a:rPr lang="ko-KR" altLang="en-US" sz="1200" b="0" i="0" kern="1200" dirty="0" err="1">
                          <a:solidFill>
                            <a:schemeClr val="tx1"/>
                          </a:solidFill>
                          <a:effectLst/>
                          <a:latin typeface="a옛날목욕탕L" panose="02020600000000000000" pitchFamily="18" charset="-127"/>
                          <a:ea typeface="a옛날목욕탕L" panose="02020600000000000000" pitchFamily="18" charset="-127"/>
                          <a:cs typeface="+mn-cs"/>
                        </a:rPr>
                        <a:t>저그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607122913"/>
                  </a:ext>
                </a:extLst>
              </a:tr>
              <a:tr h="114329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event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>
                    <a:solidFill>
                      <a:srgbClr val="2C364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effectLst/>
                          <a:latin typeface="a옛날목욕탕L" panose="02020600000000000000" pitchFamily="18" charset="-127"/>
                          <a:ea typeface="a옛날목욕탕L" panose="02020600000000000000" pitchFamily="18" charset="-127"/>
                          <a:cs typeface="+mn-cs"/>
                        </a:rPr>
                        <a:t>행동 종류</a:t>
                      </a:r>
                      <a:endParaRPr lang="en-US" altLang="ko-KR" sz="1200" b="0" i="0" kern="1200" dirty="0">
                        <a:solidFill>
                          <a:schemeClr val="tx1"/>
                        </a:solidFill>
                        <a:effectLst/>
                        <a:latin typeface="a옛날목욕탕L" panose="02020600000000000000" pitchFamily="18" charset="-127"/>
                        <a:ea typeface="a옛날목욕탕L" panose="02020600000000000000" pitchFamily="18" charset="-127"/>
                        <a:cs typeface="+mn-cs"/>
                      </a:endParaRPr>
                    </a:p>
                    <a:p>
                      <a:pPr marL="171450" indent="-171450" latinLnBrk="1">
                        <a:buFont typeface="Wingdings" panose="05000000000000000000" pitchFamily="2" charset="2"/>
                        <a:buChar char="§"/>
                      </a:pP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effectLst/>
                          <a:latin typeface="a옛날목욕탕L" panose="02020600000000000000" pitchFamily="18" charset="-127"/>
                          <a:ea typeface="a옛날목욕탕L" panose="02020600000000000000" pitchFamily="18" charset="-127"/>
                          <a:cs typeface="+mn-cs"/>
                        </a:rPr>
                        <a:t>Ability :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effectLst/>
                          <a:latin typeface="a옛날목욕탕L" panose="02020600000000000000" pitchFamily="18" charset="-127"/>
                          <a:ea typeface="a옛날목욕탕L" panose="02020600000000000000" pitchFamily="18" charset="-127"/>
                          <a:cs typeface="+mn-cs"/>
                        </a:rPr>
                        <a:t>생산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effectLst/>
                          <a:latin typeface="a옛날목욕탕L" panose="02020600000000000000" pitchFamily="18" charset="-127"/>
                          <a:ea typeface="a옛날목욕탕L" panose="02020600000000000000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effectLst/>
                          <a:latin typeface="a옛날목욕탕L" panose="02020600000000000000" pitchFamily="18" charset="-127"/>
                          <a:ea typeface="a옛날목욕탕L" panose="02020600000000000000" pitchFamily="18" charset="-127"/>
                          <a:cs typeface="+mn-cs"/>
                        </a:rPr>
                        <a:t>공격 등 선수의 주요 행동</a:t>
                      </a:r>
                      <a:endParaRPr lang="en-US" altLang="ko-KR" sz="1200" b="0" i="0" kern="1200" dirty="0">
                        <a:solidFill>
                          <a:schemeClr val="tx1"/>
                        </a:solidFill>
                        <a:effectLst/>
                        <a:latin typeface="a옛날목욕탕L" panose="02020600000000000000" pitchFamily="18" charset="-127"/>
                        <a:ea typeface="a옛날목욕탕L" panose="02020600000000000000" pitchFamily="18" charset="-127"/>
                        <a:cs typeface="+mn-cs"/>
                      </a:endParaRPr>
                    </a:p>
                    <a:p>
                      <a:pPr marL="171450" indent="-171450" latinLnBrk="1">
                        <a:buFont typeface="Wingdings" panose="05000000000000000000" pitchFamily="2" charset="2"/>
                        <a:buChar char="§"/>
                      </a:pPr>
                      <a:r>
                        <a:rPr lang="en-US" altLang="ko-KR" sz="1200" b="0" i="0" kern="1200" dirty="0" err="1">
                          <a:solidFill>
                            <a:schemeClr val="tx1"/>
                          </a:solidFill>
                          <a:effectLst/>
                          <a:latin typeface="a옛날목욕탕L" panose="02020600000000000000" pitchFamily="18" charset="-127"/>
                          <a:ea typeface="a옛날목욕탕L" panose="02020600000000000000" pitchFamily="18" charset="-127"/>
                          <a:cs typeface="+mn-cs"/>
                        </a:rPr>
                        <a:t>AddToControlGroup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effectLst/>
                          <a:latin typeface="a옛날목욕탕L" panose="02020600000000000000" pitchFamily="18" charset="-127"/>
                          <a:ea typeface="a옛날목욕탕L" panose="02020600000000000000" pitchFamily="18" charset="-127"/>
                          <a:cs typeface="+mn-cs"/>
                        </a:rPr>
                        <a:t> :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effectLst/>
                          <a:latin typeface="a옛날목욕탕L" panose="02020600000000000000" pitchFamily="18" charset="-127"/>
                          <a:ea typeface="a옛날목욕탕L" panose="02020600000000000000" pitchFamily="18" charset="-127"/>
                          <a:cs typeface="+mn-cs"/>
                        </a:rPr>
                        <a:t>부대에 추가 </a:t>
                      </a:r>
                      <a:endParaRPr lang="en-US" altLang="ko-KR" sz="1200" b="0" i="0" kern="1200" dirty="0">
                        <a:solidFill>
                          <a:schemeClr val="tx1"/>
                        </a:solidFill>
                        <a:effectLst/>
                        <a:latin typeface="a옛날목욕탕L" panose="02020600000000000000" pitchFamily="18" charset="-127"/>
                        <a:ea typeface="a옛날목욕탕L" panose="02020600000000000000" pitchFamily="18" charset="-127"/>
                        <a:cs typeface="+mn-cs"/>
                      </a:endParaRPr>
                    </a:p>
                    <a:p>
                      <a:pPr marL="171450" indent="-171450" latinLnBrk="1">
                        <a:buFont typeface="Wingdings" panose="05000000000000000000" pitchFamily="2" charset="2"/>
                        <a:buChar char="§"/>
                      </a:pP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effectLst/>
                          <a:latin typeface="a옛날목욕탕L" panose="02020600000000000000" pitchFamily="18" charset="-127"/>
                          <a:ea typeface="a옛날목욕탕L" panose="02020600000000000000" pitchFamily="18" charset="-127"/>
                          <a:cs typeface="+mn-cs"/>
                        </a:rPr>
                        <a:t>Camera :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effectLst/>
                          <a:latin typeface="a옛날목욕탕L" panose="02020600000000000000" pitchFamily="18" charset="-127"/>
                          <a:ea typeface="a옛날목욕탕L" panose="02020600000000000000" pitchFamily="18" charset="-127"/>
                          <a:cs typeface="+mn-cs"/>
                        </a:rPr>
                        <a:t>시점 선택 </a:t>
                      </a:r>
                      <a:endParaRPr lang="en-US" altLang="ko-KR" sz="1200" b="0" i="0" kern="1200" dirty="0">
                        <a:solidFill>
                          <a:schemeClr val="tx1"/>
                        </a:solidFill>
                        <a:effectLst/>
                        <a:latin typeface="a옛날목욕탕L" panose="02020600000000000000" pitchFamily="18" charset="-127"/>
                        <a:ea typeface="a옛날목욕탕L" panose="02020600000000000000" pitchFamily="18" charset="-127"/>
                        <a:cs typeface="+mn-cs"/>
                      </a:endParaRPr>
                    </a:p>
                    <a:p>
                      <a:pPr marL="171450" indent="-171450" latinLnBrk="1">
                        <a:buFont typeface="Wingdings" panose="05000000000000000000" pitchFamily="2" charset="2"/>
                        <a:buChar char="§"/>
                      </a:pPr>
                      <a:r>
                        <a:rPr lang="en-US" altLang="ko-KR" sz="1200" b="0" i="0" kern="1200" dirty="0" err="1">
                          <a:solidFill>
                            <a:schemeClr val="tx1"/>
                          </a:solidFill>
                          <a:effectLst/>
                          <a:latin typeface="a옛날목욕탕L" panose="02020600000000000000" pitchFamily="18" charset="-127"/>
                          <a:ea typeface="a옛날목욕탕L" panose="02020600000000000000" pitchFamily="18" charset="-127"/>
                          <a:cs typeface="+mn-cs"/>
                        </a:rPr>
                        <a:t>ControlGroup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effectLst/>
                          <a:latin typeface="a옛날목욕탕L" panose="02020600000000000000" pitchFamily="18" charset="-127"/>
                          <a:ea typeface="a옛날목욕탕L" panose="02020600000000000000" pitchFamily="18" charset="-127"/>
                          <a:cs typeface="+mn-cs"/>
                        </a:rPr>
                        <a:t> :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effectLst/>
                          <a:latin typeface="a옛날목욕탕L" panose="02020600000000000000" pitchFamily="18" charset="-127"/>
                          <a:ea typeface="a옛날목욕탕L" panose="02020600000000000000" pitchFamily="18" charset="-127"/>
                          <a:cs typeface="+mn-cs"/>
                        </a:rPr>
                        <a:t>부대 행동</a:t>
                      </a:r>
                      <a:endParaRPr lang="en-US" altLang="ko-KR" sz="1200" b="0" i="0" kern="1200" dirty="0">
                        <a:solidFill>
                          <a:schemeClr val="tx1"/>
                        </a:solidFill>
                        <a:effectLst/>
                        <a:latin typeface="a옛날목욕탕L" panose="02020600000000000000" pitchFamily="18" charset="-127"/>
                        <a:ea typeface="a옛날목욕탕L" panose="02020600000000000000" pitchFamily="18" charset="-127"/>
                        <a:cs typeface="+mn-cs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Wingdings" panose="05000000000000000000" pitchFamily="2" charset="2"/>
                        <a:buChar char="§"/>
                      </a:pPr>
                      <a:endParaRPr lang="en-US" altLang="ko-KR" sz="1200" b="0" i="0" kern="1200" dirty="0">
                        <a:solidFill>
                          <a:schemeClr val="tx1"/>
                        </a:solidFill>
                        <a:effectLst/>
                        <a:latin typeface="a옛날목욕탕L" panose="02020600000000000000" pitchFamily="18" charset="-127"/>
                        <a:ea typeface="a옛날목욕탕L" panose="02020600000000000000" pitchFamily="18" charset="-127"/>
                        <a:cs typeface="+mn-cs"/>
                      </a:endParaRPr>
                    </a:p>
                    <a:p>
                      <a:pPr marL="171450" indent="-171450" latinLnBrk="1">
                        <a:buFont typeface="Wingdings" panose="05000000000000000000" pitchFamily="2" charset="2"/>
                        <a:buChar char="§"/>
                      </a:pPr>
                      <a:r>
                        <a:rPr lang="en-US" altLang="ko-KR" sz="1200" b="0" i="0" kern="1200" dirty="0" err="1">
                          <a:solidFill>
                            <a:schemeClr val="tx1"/>
                          </a:solidFill>
                          <a:effectLst/>
                          <a:latin typeface="a옛날목욕탕L" panose="02020600000000000000" pitchFamily="18" charset="-127"/>
                          <a:ea typeface="a옛날목욕탕L" panose="02020600000000000000" pitchFamily="18" charset="-127"/>
                          <a:cs typeface="+mn-cs"/>
                        </a:rPr>
                        <a:t>GetControlGroup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effectLst/>
                          <a:latin typeface="a옛날목욕탕L" panose="02020600000000000000" pitchFamily="18" charset="-127"/>
                          <a:ea typeface="a옛날목욕탕L" panose="02020600000000000000" pitchFamily="18" charset="-127"/>
                          <a:cs typeface="+mn-cs"/>
                        </a:rPr>
                        <a:t> :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effectLst/>
                          <a:latin typeface="a옛날목욕탕L" panose="02020600000000000000" pitchFamily="18" charset="-127"/>
                          <a:ea typeface="a옛날목욕탕L" panose="02020600000000000000" pitchFamily="18" charset="-127"/>
                          <a:cs typeface="+mn-cs"/>
                        </a:rPr>
                        <a:t>부대 불러오기</a:t>
                      </a:r>
                      <a:endParaRPr lang="en-US" altLang="ko-KR" sz="1200" b="0" i="0" kern="1200" dirty="0">
                        <a:solidFill>
                          <a:schemeClr val="tx1"/>
                        </a:solidFill>
                        <a:effectLst/>
                        <a:latin typeface="a옛날목욕탕L" panose="02020600000000000000" pitchFamily="18" charset="-127"/>
                        <a:ea typeface="a옛날목욕탕L" panose="02020600000000000000" pitchFamily="18" charset="-127"/>
                        <a:cs typeface="+mn-cs"/>
                      </a:endParaRPr>
                    </a:p>
                    <a:p>
                      <a:pPr marL="171450" indent="-171450" latinLnBrk="1">
                        <a:buFont typeface="Wingdings" panose="05000000000000000000" pitchFamily="2" charset="2"/>
                        <a:buChar char="§"/>
                      </a:pP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effectLst/>
                          <a:latin typeface="a옛날목욕탕L" panose="02020600000000000000" pitchFamily="18" charset="-127"/>
                          <a:ea typeface="a옛날목욕탕L" panose="02020600000000000000" pitchFamily="18" charset="-127"/>
                          <a:cs typeface="+mn-cs"/>
                        </a:rPr>
                        <a:t>Right Click :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effectLst/>
                          <a:latin typeface="a옛날목욕탕L" panose="02020600000000000000" pitchFamily="18" charset="-127"/>
                          <a:ea typeface="a옛날목욕탕L" panose="02020600000000000000" pitchFamily="18" charset="-127"/>
                          <a:cs typeface="+mn-cs"/>
                        </a:rPr>
                        <a:t>마우스 </a:t>
                      </a:r>
                      <a:r>
                        <a:rPr lang="ko-KR" altLang="en-US" sz="1200" b="0" i="0" kern="1200" dirty="0" err="1">
                          <a:solidFill>
                            <a:schemeClr val="tx1"/>
                          </a:solidFill>
                          <a:effectLst/>
                          <a:latin typeface="a옛날목욕탕L" panose="02020600000000000000" pitchFamily="18" charset="-127"/>
                          <a:ea typeface="a옛날목욕탕L" panose="02020600000000000000" pitchFamily="18" charset="-127"/>
                          <a:cs typeface="+mn-cs"/>
                        </a:rPr>
                        <a:t>우클릭</a:t>
                      </a:r>
                      <a:endParaRPr lang="en-US" altLang="ko-KR" sz="1200" b="0" i="0" kern="1200" dirty="0">
                        <a:solidFill>
                          <a:schemeClr val="tx1"/>
                        </a:solidFill>
                        <a:effectLst/>
                        <a:latin typeface="a옛날목욕탕L" panose="02020600000000000000" pitchFamily="18" charset="-127"/>
                        <a:ea typeface="a옛날목욕탕L" panose="02020600000000000000" pitchFamily="18" charset="-127"/>
                        <a:cs typeface="+mn-cs"/>
                      </a:endParaRPr>
                    </a:p>
                    <a:p>
                      <a:pPr marL="171450" indent="-171450" latinLnBrk="1">
                        <a:buFont typeface="Wingdings" panose="05000000000000000000" pitchFamily="2" charset="2"/>
                        <a:buChar char="§"/>
                      </a:pP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effectLst/>
                          <a:latin typeface="a옛날목욕탕L" panose="02020600000000000000" pitchFamily="18" charset="-127"/>
                          <a:ea typeface="a옛날목욕탕L" panose="02020600000000000000" pitchFamily="18" charset="-127"/>
                          <a:cs typeface="+mn-cs"/>
                        </a:rPr>
                        <a:t>Selection :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effectLst/>
                          <a:latin typeface="a옛날목욕탕L" panose="02020600000000000000" pitchFamily="18" charset="-127"/>
                          <a:ea typeface="a옛날목욕탕L" panose="02020600000000000000" pitchFamily="18" charset="-127"/>
                          <a:cs typeface="+mn-cs"/>
                        </a:rPr>
                        <a:t>객체 선택</a:t>
                      </a:r>
                      <a:endParaRPr lang="en-US" altLang="ko-KR" sz="1200" b="0" i="0" kern="1200" dirty="0">
                        <a:solidFill>
                          <a:schemeClr val="tx1"/>
                        </a:solidFill>
                        <a:effectLst/>
                        <a:latin typeface="a옛날목욕탕L" panose="02020600000000000000" pitchFamily="18" charset="-127"/>
                        <a:ea typeface="a옛날목욕탕L" panose="02020600000000000000" pitchFamily="18" charset="-127"/>
                        <a:cs typeface="+mn-cs"/>
                      </a:endParaRPr>
                    </a:p>
                    <a:p>
                      <a:pPr marL="171450" indent="-171450" latinLnBrk="1">
                        <a:buFont typeface="Wingdings" panose="05000000000000000000" pitchFamily="2" charset="2"/>
                        <a:buChar char="§"/>
                      </a:pPr>
                      <a:r>
                        <a:rPr lang="en-US" altLang="ko-KR" sz="1200" b="0" i="0" kern="1200" dirty="0" err="1">
                          <a:solidFill>
                            <a:schemeClr val="tx1"/>
                          </a:solidFill>
                          <a:effectLst/>
                          <a:latin typeface="a옛날목욕탕L" panose="02020600000000000000" pitchFamily="18" charset="-127"/>
                          <a:ea typeface="a옛날목욕탕L" panose="02020600000000000000" pitchFamily="18" charset="-127"/>
                          <a:cs typeface="+mn-cs"/>
                        </a:rPr>
                        <a:t>SetControlGroup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effectLst/>
                          <a:latin typeface="a옛날목욕탕L" panose="02020600000000000000" pitchFamily="18" charset="-127"/>
                          <a:ea typeface="a옛날목욕탕L" panose="02020600000000000000" pitchFamily="18" charset="-127"/>
                          <a:cs typeface="+mn-cs"/>
                        </a:rPr>
                        <a:t> :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effectLst/>
                          <a:latin typeface="a옛날목욕탕L" panose="02020600000000000000" pitchFamily="18" charset="-127"/>
                          <a:ea typeface="a옛날목욕탕L" panose="02020600000000000000" pitchFamily="18" charset="-127"/>
                          <a:cs typeface="+mn-cs"/>
                        </a:rPr>
                        <a:t>부대 지정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937504926"/>
                  </a:ext>
                </a:extLst>
              </a:tr>
              <a:tr h="42151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 err="1">
                          <a:solidFill>
                            <a:schemeClr val="bg1"/>
                          </a:solidFill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event_contents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>
                    <a:solidFill>
                      <a:srgbClr val="2C3649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행동 상세 정보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0090917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869811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0" descr="윈도우 배경 화면 - 테일스타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-439898" y="-236562"/>
            <a:ext cx="9908442" cy="5573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모서리가 둥근 직사각형 1"/>
          <p:cNvSpPr/>
          <p:nvPr/>
        </p:nvSpPr>
        <p:spPr>
          <a:xfrm>
            <a:off x="107504" y="123478"/>
            <a:ext cx="8928992" cy="4896544"/>
          </a:xfrm>
          <a:prstGeom prst="roundRect">
            <a:avLst>
              <a:gd name="adj" fmla="val 10554"/>
            </a:avLst>
          </a:prstGeom>
          <a:solidFill>
            <a:schemeClr val="accent5">
              <a:lumMod val="20000"/>
              <a:lumOff val="80000"/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251520" y="230832"/>
            <a:ext cx="3160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a옛날목욕탕L" pitchFamily="18" charset="-127"/>
                <a:ea typeface="a옛날목욕탕L" pitchFamily="18" charset="-127"/>
              </a:rPr>
              <a:t>2. </a:t>
            </a:r>
            <a:r>
              <a:rPr lang="ko-KR" altLang="en-US" dirty="0">
                <a:latin typeface="a옛날목욕탕L" pitchFamily="18" charset="-127"/>
                <a:ea typeface="a옛날목욕탕L" pitchFamily="18" charset="-127"/>
              </a:rPr>
              <a:t>데이터 소개</a:t>
            </a:r>
            <a:r>
              <a:rPr lang="en-US" altLang="ko-KR" sz="1600" dirty="0">
                <a:latin typeface="a옛날목욕탕L" pitchFamily="18" charset="-127"/>
                <a:ea typeface="a옛날목욕탕L" pitchFamily="18" charset="-127"/>
              </a:rPr>
              <a:t>_Test dataset</a:t>
            </a:r>
          </a:p>
        </p:txBody>
      </p:sp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xmlns="" id="{B26DE7FE-DF68-48DF-83F2-0F2EA2C028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8073101"/>
              </p:ext>
            </p:extLst>
          </p:nvPr>
        </p:nvGraphicFramePr>
        <p:xfrm>
          <a:off x="395536" y="843558"/>
          <a:ext cx="8352928" cy="3306844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160240">
                  <a:extLst>
                    <a:ext uri="{9D8B030D-6E8A-4147-A177-3AD203B41FA5}">
                      <a16:colId xmlns:a16="http://schemas.microsoft.com/office/drawing/2014/main" xmlns="" val="3546398777"/>
                    </a:ext>
                  </a:extLst>
                </a:gridCol>
                <a:gridCol w="3096344">
                  <a:extLst>
                    <a:ext uri="{9D8B030D-6E8A-4147-A177-3AD203B41FA5}">
                      <a16:colId xmlns:a16="http://schemas.microsoft.com/office/drawing/2014/main" xmlns="" val="1029486540"/>
                    </a:ext>
                  </a:extLst>
                </a:gridCol>
                <a:gridCol w="3096344">
                  <a:extLst>
                    <a:ext uri="{9D8B030D-6E8A-4147-A177-3AD203B41FA5}">
                      <a16:colId xmlns:a16="http://schemas.microsoft.com/office/drawing/2014/main" xmlns="" val="1518488019"/>
                    </a:ext>
                  </a:extLst>
                </a:gridCol>
              </a:tblGrid>
              <a:tr h="4320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 err="1">
                          <a:solidFill>
                            <a:schemeClr val="bg1"/>
                          </a:solidFill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game_id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>
                    <a:solidFill>
                      <a:srgbClr val="2C3649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경기 고유 번호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05215054"/>
                  </a:ext>
                </a:extLst>
              </a:tr>
              <a:tr h="42151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time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>
                    <a:solidFill>
                      <a:srgbClr val="2C3649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effectLst/>
                          <a:latin typeface="a옛날목욕탕L" panose="02020600000000000000" pitchFamily="18" charset="-127"/>
                          <a:ea typeface="a옛날목욕탕L" panose="02020600000000000000" pitchFamily="18" charset="-127"/>
                          <a:cs typeface="+mn-cs"/>
                        </a:rPr>
                        <a:t>경기 시간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effectLst/>
                          <a:latin typeface="a옛날목욕탕L" panose="02020600000000000000" pitchFamily="18" charset="-127"/>
                          <a:ea typeface="a옛날목욕탕L" panose="02020600000000000000" pitchFamily="18" charset="-127"/>
                          <a:cs typeface="+mn-cs"/>
                        </a:rPr>
                        <a:t>       2.24 : 2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effectLst/>
                          <a:latin typeface="a옛날목욕탕L" panose="02020600000000000000" pitchFamily="18" charset="-127"/>
                          <a:ea typeface="a옛날목욕탕L" panose="02020600000000000000" pitchFamily="18" charset="-127"/>
                          <a:cs typeface="+mn-cs"/>
                        </a:rPr>
                        <a:t>분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effectLst/>
                          <a:latin typeface="a옛날목욕탕L" panose="02020600000000000000" pitchFamily="18" charset="-127"/>
                          <a:ea typeface="a옛날목욕탕L" panose="02020600000000000000" pitchFamily="18" charset="-127"/>
                          <a:cs typeface="+mn-cs"/>
                        </a:rPr>
                        <a:t>24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effectLst/>
                          <a:latin typeface="a옛날목욕탕L" panose="02020600000000000000" pitchFamily="18" charset="-127"/>
                          <a:ea typeface="a옛날목욕탕L" panose="02020600000000000000" pitchFamily="18" charset="-127"/>
                          <a:cs typeface="+mn-cs"/>
                        </a:rPr>
                        <a:t>초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633704196"/>
                  </a:ext>
                </a:extLst>
              </a:tr>
              <a:tr h="42151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player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>
                    <a:solidFill>
                      <a:srgbClr val="2C3649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effectLst/>
                          <a:latin typeface="a옛날목욕탕L" panose="02020600000000000000" pitchFamily="18" charset="-127"/>
                          <a:ea typeface="a옛날목욕탕L" panose="02020600000000000000" pitchFamily="18" charset="-127"/>
                          <a:cs typeface="+mn-cs"/>
                        </a:rPr>
                        <a:t>선수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effectLst/>
                          <a:latin typeface="a옛날목욕탕L" panose="02020600000000000000" pitchFamily="18" charset="-127"/>
                          <a:ea typeface="a옛날목욕탕L" panose="02020600000000000000" pitchFamily="18" charset="-127"/>
                          <a:cs typeface="+mn-cs"/>
                        </a:rPr>
                        <a:t>             0: player 0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effectLst/>
                          <a:latin typeface="a옛날목욕탕L" panose="02020600000000000000" pitchFamily="18" charset="-127"/>
                          <a:ea typeface="a옛날목욕탕L" panose="02020600000000000000" pitchFamily="18" charset="-127"/>
                          <a:cs typeface="+mn-cs"/>
                        </a:rPr>
                        <a:t>의 기록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effectLst/>
                          <a:latin typeface="a옛날목욕탕L" panose="02020600000000000000" pitchFamily="18" charset="-127"/>
                          <a:ea typeface="a옛날목욕탕L" panose="02020600000000000000" pitchFamily="18" charset="-127"/>
                          <a:cs typeface="+mn-cs"/>
                        </a:rPr>
                        <a:t>, 1: player 1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effectLst/>
                          <a:latin typeface="a옛날목욕탕L" panose="02020600000000000000" pitchFamily="18" charset="-127"/>
                          <a:ea typeface="a옛날목욕탕L" panose="02020600000000000000" pitchFamily="18" charset="-127"/>
                          <a:cs typeface="+mn-cs"/>
                        </a:rPr>
                        <a:t>의 기록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37188231"/>
                  </a:ext>
                </a:extLst>
              </a:tr>
              <a:tr h="42151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species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>
                    <a:solidFill>
                      <a:srgbClr val="2C3649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effectLst/>
                          <a:latin typeface="a옛날목욕탕L" panose="02020600000000000000" pitchFamily="18" charset="-127"/>
                          <a:ea typeface="a옛날목욕탕L" panose="02020600000000000000" pitchFamily="18" charset="-127"/>
                          <a:cs typeface="+mn-cs"/>
                        </a:rPr>
                        <a:t>종족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effectLst/>
                          <a:latin typeface="a옛날목욕탕L" panose="02020600000000000000" pitchFamily="18" charset="-127"/>
                          <a:ea typeface="a옛날목욕탕L" panose="02020600000000000000" pitchFamily="18" charset="-127"/>
                          <a:cs typeface="+mn-cs"/>
                        </a:rPr>
                        <a:t>              T: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effectLst/>
                          <a:latin typeface="a옛날목욕탕L" panose="02020600000000000000" pitchFamily="18" charset="-127"/>
                          <a:ea typeface="a옛날목욕탕L" panose="02020600000000000000" pitchFamily="18" charset="-127"/>
                          <a:cs typeface="+mn-cs"/>
                        </a:rPr>
                        <a:t>테란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effectLst/>
                          <a:latin typeface="a옛날목욕탕L" panose="02020600000000000000" pitchFamily="18" charset="-127"/>
                          <a:ea typeface="a옛날목욕탕L" panose="02020600000000000000" pitchFamily="18" charset="-127"/>
                          <a:cs typeface="+mn-cs"/>
                        </a:rPr>
                        <a:t>, P: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effectLst/>
                          <a:latin typeface="a옛날목욕탕L" panose="02020600000000000000" pitchFamily="18" charset="-127"/>
                          <a:ea typeface="a옛날목욕탕L" panose="02020600000000000000" pitchFamily="18" charset="-127"/>
                          <a:cs typeface="+mn-cs"/>
                        </a:rPr>
                        <a:t>프로토스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effectLst/>
                          <a:latin typeface="a옛날목욕탕L" panose="02020600000000000000" pitchFamily="18" charset="-127"/>
                          <a:ea typeface="a옛날목욕탕L" panose="02020600000000000000" pitchFamily="18" charset="-127"/>
                          <a:cs typeface="+mn-cs"/>
                        </a:rPr>
                        <a:t>, Z: </a:t>
                      </a:r>
                      <a:r>
                        <a:rPr lang="ko-KR" altLang="en-US" sz="1200" b="0" i="0" kern="1200" dirty="0" err="1">
                          <a:solidFill>
                            <a:schemeClr val="tx1"/>
                          </a:solidFill>
                          <a:effectLst/>
                          <a:latin typeface="a옛날목욕탕L" panose="02020600000000000000" pitchFamily="18" charset="-127"/>
                          <a:ea typeface="a옛날목욕탕L" panose="02020600000000000000" pitchFamily="18" charset="-127"/>
                          <a:cs typeface="+mn-cs"/>
                        </a:rPr>
                        <a:t>저그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607122913"/>
                  </a:ext>
                </a:extLst>
              </a:tr>
              <a:tr h="114329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event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>
                    <a:solidFill>
                      <a:srgbClr val="2C364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effectLst/>
                          <a:latin typeface="a옛날목욕탕L" panose="02020600000000000000" pitchFamily="18" charset="-127"/>
                          <a:ea typeface="a옛날목욕탕L" panose="02020600000000000000" pitchFamily="18" charset="-127"/>
                          <a:cs typeface="+mn-cs"/>
                        </a:rPr>
                        <a:t>행동 종류</a:t>
                      </a:r>
                      <a:endParaRPr lang="en-US" altLang="ko-KR" sz="1200" b="0" i="0" kern="1200" dirty="0">
                        <a:solidFill>
                          <a:schemeClr val="tx1"/>
                        </a:solidFill>
                        <a:effectLst/>
                        <a:latin typeface="a옛날목욕탕L" panose="02020600000000000000" pitchFamily="18" charset="-127"/>
                        <a:ea typeface="a옛날목욕탕L" panose="02020600000000000000" pitchFamily="18" charset="-127"/>
                        <a:cs typeface="+mn-cs"/>
                      </a:endParaRPr>
                    </a:p>
                    <a:p>
                      <a:pPr marL="171450" indent="-171450" latinLnBrk="1">
                        <a:buFont typeface="Wingdings" panose="05000000000000000000" pitchFamily="2" charset="2"/>
                        <a:buChar char="§"/>
                      </a:pP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effectLst/>
                          <a:latin typeface="a옛날목욕탕L" panose="02020600000000000000" pitchFamily="18" charset="-127"/>
                          <a:ea typeface="a옛날목욕탕L" panose="02020600000000000000" pitchFamily="18" charset="-127"/>
                          <a:cs typeface="+mn-cs"/>
                        </a:rPr>
                        <a:t>Ability :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effectLst/>
                          <a:latin typeface="a옛날목욕탕L" panose="02020600000000000000" pitchFamily="18" charset="-127"/>
                          <a:ea typeface="a옛날목욕탕L" panose="02020600000000000000" pitchFamily="18" charset="-127"/>
                          <a:cs typeface="+mn-cs"/>
                        </a:rPr>
                        <a:t>생산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effectLst/>
                          <a:latin typeface="a옛날목욕탕L" panose="02020600000000000000" pitchFamily="18" charset="-127"/>
                          <a:ea typeface="a옛날목욕탕L" panose="02020600000000000000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effectLst/>
                          <a:latin typeface="a옛날목욕탕L" panose="02020600000000000000" pitchFamily="18" charset="-127"/>
                          <a:ea typeface="a옛날목욕탕L" panose="02020600000000000000" pitchFamily="18" charset="-127"/>
                          <a:cs typeface="+mn-cs"/>
                        </a:rPr>
                        <a:t>공격 등 선수의 주요 행동</a:t>
                      </a:r>
                      <a:endParaRPr lang="en-US" altLang="ko-KR" sz="1200" b="0" i="0" kern="1200" dirty="0">
                        <a:solidFill>
                          <a:schemeClr val="tx1"/>
                        </a:solidFill>
                        <a:effectLst/>
                        <a:latin typeface="a옛날목욕탕L" panose="02020600000000000000" pitchFamily="18" charset="-127"/>
                        <a:ea typeface="a옛날목욕탕L" panose="02020600000000000000" pitchFamily="18" charset="-127"/>
                        <a:cs typeface="+mn-cs"/>
                      </a:endParaRPr>
                    </a:p>
                    <a:p>
                      <a:pPr marL="171450" indent="-171450" latinLnBrk="1">
                        <a:buFont typeface="Wingdings" panose="05000000000000000000" pitchFamily="2" charset="2"/>
                        <a:buChar char="§"/>
                      </a:pPr>
                      <a:r>
                        <a:rPr lang="en-US" altLang="ko-KR" sz="1200" b="0" i="0" kern="1200" dirty="0" err="1">
                          <a:solidFill>
                            <a:schemeClr val="tx1"/>
                          </a:solidFill>
                          <a:effectLst/>
                          <a:latin typeface="a옛날목욕탕L" panose="02020600000000000000" pitchFamily="18" charset="-127"/>
                          <a:ea typeface="a옛날목욕탕L" panose="02020600000000000000" pitchFamily="18" charset="-127"/>
                          <a:cs typeface="+mn-cs"/>
                        </a:rPr>
                        <a:t>AddToControlGroup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effectLst/>
                          <a:latin typeface="a옛날목욕탕L" panose="02020600000000000000" pitchFamily="18" charset="-127"/>
                          <a:ea typeface="a옛날목욕탕L" panose="02020600000000000000" pitchFamily="18" charset="-127"/>
                          <a:cs typeface="+mn-cs"/>
                        </a:rPr>
                        <a:t> :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effectLst/>
                          <a:latin typeface="a옛날목욕탕L" panose="02020600000000000000" pitchFamily="18" charset="-127"/>
                          <a:ea typeface="a옛날목욕탕L" panose="02020600000000000000" pitchFamily="18" charset="-127"/>
                          <a:cs typeface="+mn-cs"/>
                        </a:rPr>
                        <a:t>부대에 추가 </a:t>
                      </a:r>
                      <a:endParaRPr lang="en-US" altLang="ko-KR" sz="1200" b="0" i="0" kern="1200" dirty="0">
                        <a:solidFill>
                          <a:schemeClr val="tx1"/>
                        </a:solidFill>
                        <a:effectLst/>
                        <a:latin typeface="a옛날목욕탕L" panose="02020600000000000000" pitchFamily="18" charset="-127"/>
                        <a:ea typeface="a옛날목욕탕L" panose="02020600000000000000" pitchFamily="18" charset="-127"/>
                        <a:cs typeface="+mn-cs"/>
                      </a:endParaRPr>
                    </a:p>
                    <a:p>
                      <a:pPr marL="171450" indent="-171450" latinLnBrk="1">
                        <a:buFont typeface="Wingdings" panose="05000000000000000000" pitchFamily="2" charset="2"/>
                        <a:buChar char="§"/>
                      </a:pP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effectLst/>
                          <a:latin typeface="a옛날목욕탕L" panose="02020600000000000000" pitchFamily="18" charset="-127"/>
                          <a:ea typeface="a옛날목욕탕L" panose="02020600000000000000" pitchFamily="18" charset="-127"/>
                          <a:cs typeface="+mn-cs"/>
                        </a:rPr>
                        <a:t>Camera :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effectLst/>
                          <a:latin typeface="a옛날목욕탕L" panose="02020600000000000000" pitchFamily="18" charset="-127"/>
                          <a:ea typeface="a옛날목욕탕L" panose="02020600000000000000" pitchFamily="18" charset="-127"/>
                          <a:cs typeface="+mn-cs"/>
                        </a:rPr>
                        <a:t>시점 선택 </a:t>
                      </a:r>
                      <a:endParaRPr lang="en-US" altLang="ko-KR" sz="1200" b="0" i="0" kern="1200" dirty="0">
                        <a:solidFill>
                          <a:schemeClr val="tx1"/>
                        </a:solidFill>
                        <a:effectLst/>
                        <a:latin typeface="a옛날목욕탕L" panose="02020600000000000000" pitchFamily="18" charset="-127"/>
                        <a:ea typeface="a옛날목욕탕L" panose="02020600000000000000" pitchFamily="18" charset="-127"/>
                        <a:cs typeface="+mn-cs"/>
                      </a:endParaRPr>
                    </a:p>
                    <a:p>
                      <a:pPr marL="171450" indent="-171450" latinLnBrk="1">
                        <a:buFont typeface="Wingdings" panose="05000000000000000000" pitchFamily="2" charset="2"/>
                        <a:buChar char="§"/>
                      </a:pPr>
                      <a:r>
                        <a:rPr lang="en-US" altLang="ko-KR" sz="1200" b="0" i="0" kern="1200" dirty="0" err="1">
                          <a:solidFill>
                            <a:schemeClr val="tx1"/>
                          </a:solidFill>
                          <a:effectLst/>
                          <a:latin typeface="a옛날목욕탕L" panose="02020600000000000000" pitchFamily="18" charset="-127"/>
                          <a:ea typeface="a옛날목욕탕L" panose="02020600000000000000" pitchFamily="18" charset="-127"/>
                          <a:cs typeface="+mn-cs"/>
                        </a:rPr>
                        <a:t>ControlGroup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effectLst/>
                          <a:latin typeface="a옛날목욕탕L" panose="02020600000000000000" pitchFamily="18" charset="-127"/>
                          <a:ea typeface="a옛날목욕탕L" panose="02020600000000000000" pitchFamily="18" charset="-127"/>
                          <a:cs typeface="+mn-cs"/>
                        </a:rPr>
                        <a:t> :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effectLst/>
                          <a:latin typeface="a옛날목욕탕L" panose="02020600000000000000" pitchFamily="18" charset="-127"/>
                          <a:ea typeface="a옛날목욕탕L" panose="02020600000000000000" pitchFamily="18" charset="-127"/>
                          <a:cs typeface="+mn-cs"/>
                        </a:rPr>
                        <a:t>부대 행동</a:t>
                      </a:r>
                      <a:endParaRPr lang="en-US" altLang="ko-KR" sz="1200" b="0" i="0" kern="1200" dirty="0">
                        <a:solidFill>
                          <a:schemeClr val="tx1"/>
                        </a:solidFill>
                        <a:effectLst/>
                        <a:latin typeface="a옛날목욕탕L" panose="02020600000000000000" pitchFamily="18" charset="-127"/>
                        <a:ea typeface="a옛날목욕탕L" panose="02020600000000000000" pitchFamily="18" charset="-127"/>
                        <a:cs typeface="+mn-cs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Wingdings" panose="05000000000000000000" pitchFamily="2" charset="2"/>
                        <a:buChar char="§"/>
                      </a:pPr>
                      <a:endParaRPr lang="en-US" altLang="ko-KR" sz="1200" b="0" i="0" kern="1200" dirty="0">
                        <a:solidFill>
                          <a:schemeClr val="tx1"/>
                        </a:solidFill>
                        <a:effectLst/>
                        <a:latin typeface="a옛날목욕탕L" panose="02020600000000000000" pitchFamily="18" charset="-127"/>
                        <a:ea typeface="a옛날목욕탕L" panose="02020600000000000000" pitchFamily="18" charset="-127"/>
                        <a:cs typeface="+mn-cs"/>
                      </a:endParaRPr>
                    </a:p>
                    <a:p>
                      <a:pPr marL="171450" indent="-171450" latinLnBrk="1">
                        <a:buFont typeface="Wingdings" panose="05000000000000000000" pitchFamily="2" charset="2"/>
                        <a:buChar char="§"/>
                      </a:pPr>
                      <a:r>
                        <a:rPr lang="en-US" altLang="ko-KR" sz="1200" b="0" i="0" kern="1200" dirty="0" err="1">
                          <a:solidFill>
                            <a:schemeClr val="tx1"/>
                          </a:solidFill>
                          <a:effectLst/>
                          <a:latin typeface="a옛날목욕탕L" panose="02020600000000000000" pitchFamily="18" charset="-127"/>
                          <a:ea typeface="a옛날목욕탕L" panose="02020600000000000000" pitchFamily="18" charset="-127"/>
                          <a:cs typeface="+mn-cs"/>
                        </a:rPr>
                        <a:t>GetControlGroup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effectLst/>
                          <a:latin typeface="a옛날목욕탕L" panose="02020600000000000000" pitchFamily="18" charset="-127"/>
                          <a:ea typeface="a옛날목욕탕L" panose="02020600000000000000" pitchFamily="18" charset="-127"/>
                          <a:cs typeface="+mn-cs"/>
                        </a:rPr>
                        <a:t> :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effectLst/>
                          <a:latin typeface="a옛날목욕탕L" panose="02020600000000000000" pitchFamily="18" charset="-127"/>
                          <a:ea typeface="a옛날목욕탕L" panose="02020600000000000000" pitchFamily="18" charset="-127"/>
                          <a:cs typeface="+mn-cs"/>
                        </a:rPr>
                        <a:t>부대 불러오기</a:t>
                      </a:r>
                      <a:endParaRPr lang="en-US" altLang="ko-KR" sz="1200" b="0" i="0" kern="1200" dirty="0">
                        <a:solidFill>
                          <a:schemeClr val="tx1"/>
                        </a:solidFill>
                        <a:effectLst/>
                        <a:latin typeface="a옛날목욕탕L" panose="02020600000000000000" pitchFamily="18" charset="-127"/>
                        <a:ea typeface="a옛날목욕탕L" panose="02020600000000000000" pitchFamily="18" charset="-127"/>
                        <a:cs typeface="+mn-cs"/>
                      </a:endParaRPr>
                    </a:p>
                    <a:p>
                      <a:pPr marL="171450" indent="-171450" latinLnBrk="1">
                        <a:buFont typeface="Wingdings" panose="05000000000000000000" pitchFamily="2" charset="2"/>
                        <a:buChar char="§"/>
                      </a:pP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effectLst/>
                          <a:latin typeface="a옛날목욕탕L" panose="02020600000000000000" pitchFamily="18" charset="-127"/>
                          <a:ea typeface="a옛날목욕탕L" panose="02020600000000000000" pitchFamily="18" charset="-127"/>
                          <a:cs typeface="+mn-cs"/>
                        </a:rPr>
                        <a:t>Right Click :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effectLst/>
                          <a:latin typeface="a옛날목욕탕L" panose="02020600000000000000" pitchFamily="18" charset="-127"/>
                          <a:ea typeface="a옛날목욕탕L" panose="02020600000000000000" pitchFamily="18" charset="-127"/>
                          <a:cs typeface="+mn-cs"/>
                        </a:rPr>
                        <a:t>마우스 </a:t>
                      </a:r>
                      <a:r>
                        <a:rPr lang="ko-KR" altLang="en-US" sz="1200" b="0" i="0" kern="1200" dirty="0" err="1">
                          <a:solidFill>
                            <a:schemeClr val="tx1"/>
                          </a:solidFill>
                          <a:effectLst/>
                          <a:latin typeface="a옛날목욕탕L" panose="02020600000000000000" pitchFamily="18" charset="-127"/>
                          <a:ea typeface="a옛날목욕탕L" panose="02020600000000000000" pitchFamily="18" charset="-127"/>
                          <a:cs typeface="+mn-cs"/>
                        </a:rPr>
                        <a:t>우클릭</a:t>
                      </a:r>
                      <a:endParaRPr lang="en-US" altLang="ko-KR" sz="1200" b="0" i="0" kern="1200" dirty="0">
                        <a:solidFill>
                          <a:schemeClr val="tx1"/>
                        </a:solidFill>
                        <a:effectLst/>
                        <a:latin typeface="a옛날목욕탕L" panose="02020600000000000000" pitchFamily="18" charset="-127"/>
                        <a:ea typeface="a옛날목욕탕L" panose="02020600000000000000" pitchFamily="18" charset="-127"/>
                        <a:cs typeface="+mn-cs"/>
                      </a:endParaRPr>
                    </a:p>
                    <a:p>
                      <a:pPr marL="171450" indent="-171450" latinLnBrk="1">
                        <a:buFont typeface="Wingdings" panose="05000000000000000000" pitchFamily="2" charset="2"/>
                        <a:buChar char="§"/>
                      </a:pP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effectLst/>
                          <a:latin typeface="a옛날목욕탕L" panose="02020600000000000000" pitchFamily="18" charset="-127"/>
                          <a:ea typeface="a옛날목욕탕L" panose="02020600000000000000" pitchFamily="18" charset="-127"/>
                          <a:cs typeface="+mn-cs"/>
                        </a:rPr>
                        <a:t>Selection :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effectLst/>
                          <a:latin typeface="a옛날목욕탕L" panose="02020600000000000000" pitchFamily="18" charset="-127"/>
                          <a:ea typeface="a옛날목욕탕L" panose="02020600000000000000" pitchFamily="18" charset="-127"/>
                          <a:cs typeface="+mn-cs"/>
                        </a:rPr>
                        <a:t>객체 선택</a:t>
                      </a:r>
                      <a:endParaRPr lang="en-US" altLang="ko-KR" sz="1200" b="0" i="0" kern="1200" dirty="0">
                        <a:solidFill>
                          <a:schemeClr val="tx1"/>
                        </a:solidFill>
                        <a:effectLst/>
                        <a:latin typeface="a옛날목욕탕L" panose="02020600000000000000" pitchFamily="18" charset="-127"/>
                        <a:ea typeface="a옛날목욕탕L" panose="02020600000000000000" pitchFamily="18" charset="-127"/>
                        <a:cs typeface="+mn-cs"/>
                      </a:endParaRPr>
                    </a:p>
                    <a:p>
                      <a:pPr marL="171450" indent="-171450" latinLnBrk="1">
                        <a:buFont typeface="Wingdings" panose="05000000000000000000" pitchFamily="2" charset="2"/>
                        <a:buChar char="§"/>
                      </a:pPr>
                      <a:r>
                        <a:rPr lang="en-US" altLang="ko-KR" sz="1200" b="0" i="0" kern="1200" dirty="0" err="1">
                          <a:solidFill>
                            <a:schemeClr val="tx1"/>
                          </a:solidFill>
                          <a:effectLst/>
                          <a:latin typeface="a옛날목욕탕L" panose="02020600000000000000" pitchFamily="18" charset="-127"/>
                          <a:ea typeface="a옛날목욕탕L" panose="02020600000000000000" pitchFamily="18" charset="-127"/>
                          <a:cs typeface="+mn-cs"/>
                        </a:rPr>
                        <a:t>SetControlGroup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effectLst/>
                          <a:latin typeface="a옛날목욕탕L" panose="02020600000000000000" pitchFamily="18" charset="-127"/>
                          <a:ea typeface="a옛날목욕탕L" panose="02020600000000000000" pitchFamily="18" charset="-127"/>
                          <a:cs typeface="+mn-cs"/>
                        </a:rPr>
                        <a:t> :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effectLst/>
                          <a:latin typeface="a옛날목욕탕L" panose="02020600000000000000" pitchFamily="18" charset="-127"/>
                          <a:ea typeface="a옛날목욕탕L" panose="02020600000000000000" pitchFamily="18" charset="-127"/>
                          <a:cs typeface="+mn-cs"/>
                        </a:rPr>
                        <a:t>부대 지정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937504926"/>
                  </a:ext>
                </a:extLst>
              </a:tr>
              <a:tr h="42151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 err="1">
                          <a:solidFill>
                            <a:schemeClr val="bg1"/>
                          </a:solidFill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event_contents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>
                    <a:solidFill>
                      <a:srgbClr val="2C3649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행동 상세 정보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0090917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792542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0" descr="윈도우 배경 화면 - 테일스타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-439898" y="-236562"/>
            <a:ext cx="9908442" cy="5573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모서리가 둥근 직사각형 1"/>
          <p:cNvSpPr/>
          <p:nvPr/>
        </p:nvSpPr>
        <p:spPr>
          <a:xfrm>
            <a:off x="107504" y="123478"/>
            <a:ext cx="8928992" cy="4896544"/>
          </a:xfrm>
          <a:prstGeom prst="roundRect">
            <a:avLst>
              <a:gd name="adj" fmla="val 10554"/>
            </a:avLst>
          </a:prstGeom>
          <a:solidFill>
            <a:schemeClr val="accent5">
              <a:lumMod val="20000"/>
              <a:lumOff val="80000"/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251520" y="230832"/>
            <a:ext cx="1608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a옛날목욕탕L" pitchFamily="18" charset="-127"/>
                <a:ea typeface="a옛날목욕탕L" pitchFamily="18" charset="-127"/>
              </a:rPr>
              <a:t>Train</a:t>
            </a:r>
            <a:r>
              <a:rPr lang="ko-KR" altLang="en-US" dirty="0">
                <a:latin typeface="a옛날목욕탕L" pitchFamily="18" charset="-127"/>
                <a:ea typeface="a옛날목욕탕L" pitchFamily="18" charset="-127"/>
              </a:rPr>
              <a:t>  </a:t>
            </a:r>
            <a:r>
              <a:rPr lang="en-US" altLang="ko-KR" dirty="0">
                <a:latin typeface="a옛날목욕탕L" pitchFamily="18" charset="-127"/>
                <a:ea typeface="a옛날목욕탕L" pitchFamily="18" charset="-127"/>
              </a:rPr>
              <a:t>data</a:t>
            </a:r>
            <a:r>
              <a:rPr lang="ko-KR" altLang="en-US" dirty="0">
                <a:latin typeface="a옛날목욕탕L" pitchFamily="18" charset="-127"/>
                <a:ea typeface="a옛날목욕탕L" pitchFamily="18" charset="-127"/>
              </a:rPr>
              <a:t> </a:t>
            </a:r>
            <a:endParaRPr lang="en-US" altLang="ko-KR" dirty="0">
              <a:latin typeface="a옛날목욕탕L" pitchFamily="18" charset="-127"/>
              <a:ea typeface="a옛날목욕탕L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E048DF4C-DDD4-484E-BF78-45B39E15B1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7524" y="671805"/>
            <a:ext cx="8568952" cy="3756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8976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2F8B7818-EF05-4319-B437-723CC4B55070}"/>
              </a:ext>
            </a:extLst>
          </p:cNvPr>
          <p:cNvSpPr txBox="1"/>
          <p:nvPr/>
        </p:nvSpPr>
        <p:spPr>
          <a:xfrm>
            <a:off x="1897231" y="1779662"/>
            <a:ext cx="5349541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 b="1" dirty="0"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다다익선</a:t>
            </a:r>
            <a:endParaRPr lang="en-US" altLang="ko-KR" sz="5400" b="1" dirty="0">
              <a:solidFill>
                <a:schemeClr val="bg1"/>
              </a:solidFill>
              <a:latin typeface="a옛날목욕탕L" pitchFamily="18" charset="-127"/>
              <a:ea typeface="a옛날목욕탕L" pitchFamily="18" charset="-127"/>
            </a:endParaRPr>
          </a:p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선수가 더 많이 활동할 수록 승리할 것이다</a:t>
            </a:r>
            <a:endParaRPr lang="en-US" altLang="ko-KR" sz="5400" b="1" dirty="0">
              <a:solidFill>
                <a:schemeClr val="bg1"/>
              </a:solidFill>
              <a:latin typeface="a옛날목욕탕L" pitchFamily="18" charset="-127"/>
              <a:ea typeface="a옛날목욕탕L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414263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1091</TotalTime>
  <Words>1769</Words>
  <Application>Microsoft Office PowerPoint</Application>
  <PresentationFormat>화면 슬라이드 쇼(16:9)</PresentationFormat>
  <Paragraphs>229</Paragraphs>
  <Slides>38</Slides>
  <Notes>38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38</vt:i4>
      </vt:variant>
    </vt:vector>
  </HeadingPairs>
  <TitlesOfParts>
    <vt:vector size="45" baseType="lpstr">
      <vt:lpstr>굴림</vt:lpstr>
      <vt:lpstr>Arial</vt:lpstr>
      <vt:lpstr>a옛날목욕탕L</vt:lpstr>
      <vt:lpstr>Wingdings</vt:lpstr>
      <vt:lpstr>Copperplate Gothic Bold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장민정</dc:creator>
  <cp:lastModifiedBy>PC</cp:lastModifiedBy>
  <cp:revision>113</cp:revision>
  <dcterms:created xsi:type="dcterms:W3CDTF">2020-11-05T02:43:44Z</dcterms:created>
  <dcterms:modified xsi:type="dcterms:W3CDTF">2020-11-12T09:16:08Z</dcterms:modified>
</cp:coreProperties>
</file>